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26"/>
  </p:notesMasterIdLst>
  <p:sldIdLst>
    <p:sldId id="256" r:id="rId4"/>
    <p:sldId id="257" r:id="rId5"/>
    <p:sldId id="261" r:id="rId6"/>
    <p:sldId id="264" r:id="rId7"/>
    <p:sldId id="262" r:id="rId8"/>
    <p:sldId id="258" r:id="rId9"/>
    <p:sldId id="259" r:id="rId10"/>
    <p:sldId id="263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5" r:id="rId20"/>
    <p:sldId id="266" r:id="rId21"/>
    <p:sldId id="267" r:id="rId22"/>
    <p:sldId id="268" r:id="rId23"/>
    <p:sldId id="269" r:id="rId24"/>
    <p:sldId id="27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DDDDDD"/>
    <a:srgbClr val="C0C0C0"/>
    <a:srgbClr val="FFFF00"/>
    <a:srgbClr val="4D4D4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3611D-E839-4AC1-899D-005B0435D2FB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972CE-0B97-4C3F-A6DC-4A8ACB6F3EF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320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Simple Organic Chemistry</a:t>
            </a:r>
          </a:p>
          <a:p>
            <a:r>
              <a:rPr lang="en-US" dirty="0" smtClean="0"/>
              <a:t>Basic Structure and Nomenclature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Organic Chemistry</a:t>
            </a:r>
          </a:p>
          <a:p>
            <a:r>
              <a:rPr lang="en-US" smtClean="0"/>
              <a:t>Basic Structure and Nomenclature</a:t>
            </a:r>
          </a:p>
          <a:p>
            <a:r>
              <a:rPr lang="en-US" smtClean="0"/>
              <a:t>Graphic: 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3862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When alkane groups appear as substituents, they</a:t>
            </a:r>
          </a:p>
          <a:p>
            <a:r>
              <a:rPr lang="en-US" smtClean="0"/>
              <a:t>are named by dropping the -ane and adding -yl.</a:t>
            </a:r>
          </a:p>
          <a:p>
            <a:r>
              <a:rPr lang="en-US" smtClean="0"/>
              <a:t>—CH3 Methyl</a:t>
            </a:r>
          </a:p>
          <a:p>
            <a:r>
              <a:rPr lang="en-US" smtClean="0"/>
              <a:t>—CH2CH3 Ethyl</a:t>
            </a:r>
          </a:p>
          <a:p>
            <a:r>
              <a:rPr lang="en-US" smtClean="0"/>
              <a:t>—CH2CH2CH3 Propyl</a:t>
            </a:r>
          </a:p>
          <a:p>
            <a:r>
              <a:rPr lang="en-US" smtClean="0"/>
              <a:t>—CH2CH2CH2CH3 Butyl</a:t>
            </a:r>
          </a:p>
          <a:p>
            <a:r>
              <a:rPr lang="en-US" smtClean="0"/>
              <a:t>Methyl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When alkane groups appear as substituents, they</a:t>
            </a:r>
          </a:p>
          <a:p>
            <a:r>
              <a:rPr lang="en-US" smtClean="0"/>
              <a:t>are named by dropping the -ane and adding -yl.</a:t>
            </a:r>
          </a:p>
          <a:p>
            <a:r>
              <a:rPr lang="en-US" smtClean="0"/>
              <a:t>—CH3 Methyl</a:t>
            </a:r>
          </a:p>
          <a:p>
            <a:r>
              <a:rPr lang="en-US" smtClean="0"/>
              <a:t>—CH2CH3 Ethyl</a:t>
            </a:r>
          </a:p>
          <a:p>
            <a:r>
              <a:rPr lang="en-US" smtClean="0"/>
              <a:t>—CH2CH2CH3 Propyl</a:t>
            </a:r>
          </a:p>
          <a:p>
            <a:r>
              <a:rPr lang="en-US" smtClean="0"/>
              <a:t>—CH2CH2CH2CH3 Butyl</a:t>
            </a:r>
          </a:p>
          <a:p>
            <a:r>
              <a:rPr lang="en-US" smtClean="0"/>
              <a:t>Methyl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5225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The positions of substituent groups are specified</a:t>
            </a:r>
          </a:p>
          <a:p>
            <a:r>
              <a:rPr lang="en-US" smtClean="0"/>
              <a:t>by numbering the longest chain of carbon atoms </a:t>
            </a:r>
          </a:p>
          <a:p>
            <a:r>
              <a:rPr lang="en-US" smtClean="0"/>
              <a:t>sequentially, starting at the end closest to the </a:t>
            </a:r>
          </a:p>
          <a:p>
            <a:r>
              <a:rPr lang="en-US" smtClean="0"/>
              <a:t>branching.</a:t>
            </a:r>
          </a:p>
          <a:p>
            <a:r>
              <a:rPr lang="en-US" smtClean="0"/>
              <a:t>Methyl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The positions of substituent groups are specified</a:t>
            </a:r>
          </a:p>
          <a:p>
            <a:r>
              <a:rPr lang="en-US" smtClean="0"/>
              <a:t>by numbering the longest chain of carbon atoms </a:t>
            </a:r>
          </a:p>
          <a:p>
            <a:r>
              <a:rPr lang="en-US" smtClean="0"/>
              <a:t>sequentially, starting at the end closest to the </a:t>
            </a:r>
          </a:p>
          <a:p>
            <a:r>
              <a:rPr lang="en-US" smtClean="0"/>
              <a:t>branching.</a:t>
            </a:r>
          </a:p>
          <a:p>
            <a:r>
              <a:rPr lang="en-US" smtClean="0"/>
              <a:t>Methyl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0771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The location and name of each substituent are</a:t>
            </a:r>
          </a:p>
          <a:p>
            <a:r>
              <a:rPr lang="en-US" smtClean="0"/>
              <a:t>followed by the root alkane name. The substituents</a:t>
            </a:r>
          </a:p>
          <a:p>
            <a:r>
              <a:rPr lang="en-US" smtClean="0"/>
              <a:t>are listed in alphabetical order (irrespective of any</a:t>
            </a:r>
          </a:p>
          <a:p>
            <a:r>
              <a:rPr lang="en-US" smtClean="0"/>
              <a:t>prefix), and the prefixes di-, tri-, etc. are used to</a:t>
            </a:r>
          </a:p>
          <a:p>
            <a:r>
              <a:rPr lang="en-US" smtClean="0"/>
              <a:t>indicate multiple identical substituents.</a:t>
            </a:r>
          </a:p>
          <a:p>
            <a:r>
              <a:rPr lang="en-US" smtClean="0"/>
              <a:t>Methyl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Name:</a:t>
            </a:r>
          </a:p>
          <a:p>
            <a:r>
              <a:rPr lang="en-US" smtClean="0"/>
              <a:t>2-methylbutane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The location and name of each substituent are</a:t>
            </a:r>
          </a:p>
          <a:p>
            <a:r>
              <a:rPr lang="en-US" smtClean="0"/>
              <a:t>followed by the root alkane name. The substituents</a:t>
            </a:r>
          </a:p>
          <a:p>
            <a:r>
              <a:rPr lang="en-US" smtClean="0"/>
              <a:t>are listed in alphabetical order (irrespective of any</a:t>
            </a:r>
          </a:p>
          <a:p>
            <a:r>
              <a:rPr lang="en-US" smtClean="0"/>
              <a:t>prefix), and the prefixes di-, tri-, etc. are used to</a:t>
            </a:r>
          </a:p>
          <a:p>
            <a:r>
              <a:rPr lang="en-US" smtClean="0"/>
              <a:t>indicate multiple identical substituents.</a:t>
            </a:r>
          </a:p>
          <a:p>
            <a:r>
              <a:rPr lang="en-US" smtClean="0"/>
              <a:t>Methyl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Name:</a:t>
            </a:r>
          </a:p>
          <a:p>
            <a:r>
              <a:rPr lang="en-US" smtClean="0"/>
              <a:t>2-methylbutane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23547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Step #1: For a branched hydrocarbon, the longest continuous chain of carbon atoms gives the root name for the hydrocarbon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Step #1: For a branched hydrocarbon, the longest continuous chain of carbon atoms gives the root name for the hydrocarbon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0170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Step #2: When alkane groups appear as substituents, they are named by dropping the -ane and adding -yl.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Step #2: When alkane groups appear as substituents, they are named by dropping the -ane and adding -yl.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7696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r>
              <a:rPr lang="en-US" smtClean="0"/>
              <a:t>Step #3: The positions of substituent groups are specified by numbering the longest chain of carbon atoms sequentially, starting at the end closest to the branching.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NOT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r>
              <a:rPr lang="en-US" smtClean="0"/>
              <a:t>Step #3: The positions of substituent groups are specified by numbering the longest chain of carbon atoms sequentially, starting at the end closest to the branching.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NOT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1071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r>
              <a:rPr lang="en-US" smtClean="0"/>
              <a:t>Step #4: The location and name of each substituent are followed by the root alkane name. The substituents are listed in alphabetical order (irrespective of any prefix), and the prefixes di-, tri-, etc. are used to indicate multiple identical substituents.</a:t>
            </a:r>
          </a:p>
          <a:p>
            <a:r>
              <a:rPr lang="en-US" smtClean="0"/>
              <a:t>2-chloro-3,6-dimethylnonane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Nomenclature Practice</a:t>
            </a:r>
          </a:p>
          <a:p>
            <a:r>
              <a:rPr lang="en-US" smtClean="0"/>
              <a:t>Name this compound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9 carbons = nonane</a:t>
            </a:r>
          </a:p>
          <a:p>
            <a:r>
              <a:rPr lang="en-US" smtClean="0"/>
              <a:t>CH3 = methyl</a:t>
            </a:r>
          </a:p>
          <a:p>
            <a:r>
              <a:rPr lang="en-US" smtClean="0"/>
              <a:t>chlorine = chloro</a:t>
            </a:r>
          </a:p>
          <a:p>
            <a:r>
              <a:rPr lang="en-US" smtClean="0"/>
              <a:t>Step #4: The location and name of each substituent are followed by the root alkane name. The substituents are listed in alphabetical order (irrespective of any prefix), and the prefixes di-, tri-, etc. are used to indicate multiple identical substituents.</a:t>
            </a:r>
          </a:p>
          <a:p>
            <a:r>
              <a:rPr lang="en-US" smtClean="0"/>
              <a:t>2-chloro-3,6-dimethylnonane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544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Alkenes Contain Carbon-Carbon</a:t>
            </a:r>
            <a:br>
              <a:rPr lang="en-US" smtClean="0"/>
            </a:br>
            <a:r>
              <a:rPr lang="en-US" smtClean="0"/>
              <a:t>Double bonds</a:t>
            </a:r>
          </a:p>
          <a:p>
            <a:r>
              <a:rPr lang="en-US" smtClean="0"/>
              <a:t>Ethene</a:t>
            </a:r>
          </a:p>
          <a:p>
            <a:r>
              <a:rPr lang="en-US" smtClean="0"/>
              <a:t>1  bond</a:t>
            </a:r>
          </a:p>
          <a:p>
            <a:r>
              <a:rPr lang="en-US" smtClean="0"/>
              <a:t>1  bond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Alkenes Contain Carbon-Carbon</a:t>
            </a:r>
            <a:br>
              <a:rPr lang="en-US" smtClean="0"/>
            </a:br>
            <a:r>
              <a:rPr lang="en-US" smtClean="0"/>
              <a:t>Double bonds</a:t>
            </a:r>
          </a:p>
          <a:p>
            <a:r>
              <a:rPr lang="en-US" smtClean="0"/>
              <a:t>Ethene</a:t>
            </a:r>
          </a:p>
          <a:p>
            <a:r>
              <a:rPr lang="en-US" smtClean="0"/>
              <a:t>1  bond</a:t>
            </a:r>
          </a:p>
          <a:p>
            <a:r>
              <a:rPr lang="en-US" smtClean="0"/>
              <a:t>1  bond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0166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Alkynes Contain Carbon-Carbon</a:t>
            </a:r>
            <a:br>
              <a:rPr lang="en-US" smtClean="0"/>
            </a:br>
            <a:r>
              <a:rPr lang="en-US" smtClean="0"/>
              <a:t>Triple Bonds</a:t>
            </a:r>
          </a:p>
          <a:p>
            <a:r>
              <a:rPr lang="en-US" smtClean="0"/>
              <a:t>Ethyne</a:t>
            </a:r>
          </a:p>
          <a:p>
            <a:r>
              <a:rPr lang="en-US" smtClean="0"/>
              <a:t>1  bond</a:t>
            </a:r>
          </a:p>
          <a:p>
            <a:r>
              <a:rPr lang="en-US" smtClean="0"/>
              <a:t>1  bond</a:t>
            </a:r>
          </a:p>
          <a:p>
            <a:r>
              <a:rPr lang="en-US" smtClean="0"/>
              <a:t>1  bond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Alkynes Contain Carbon-Carbon</a:t>
            </a:r>
            <a:br>
              <a:rPr lang="en-US" smtClean="0"/>
            </a:br>
            <a:r>
              <a:rPr lang="en-US" smtClean="0"/>
              <a:t>Triple Bonds</a:t>
            </a:r>
          </a:p>
          <a:p>
            <a:r>
              <a:rPr lang="en-US" smtClean="0"/>
              <a:t>Ethyne</a:t>
            </a:r>
          </a:p>
          <a:p>
            <a:r>
              <a:rPr lang="en-US" smtClean="0"/>
              <a:t>1  bond</a:t>
            </a:r>
          </a:p>
          <a:p>
            <a:r>
              <a:rPr lang="en-US" smtClean="0"/>
              <a:t>1  bond</a:t>
            </a:r>
          </a:p>
          <a:p>
            <a:r>
              <a:rPr lang="en-US" smtClean="0"/>
              <a:t>1  bond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0061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Reactions of Alkenes and Alkynes</a:t>
            </a:r>
          </a:p>
          <a:p>
            <a:r>
              <a:rPr lang="en-US" smtClean="0"/>
              <a:t>Hydrogenation</a:t>
            </a:r>
          </a:p>
          <a:p>
            <a:r>
              <a:rPr lang="en-US" smtClean="0"/>
              <a:t>Propene</a:t>
            </a:r>
          </a:p>
          <a:p>
            <a:r>
              <a:rPr lang="en-US" smtClean="0"/>
              <a:t>Propane</a:t>
            </a:r>
          </a:p>
          <a:p>
            <a:r>
              <a:rPr lang="en-US" smtClean="0"/>
              <a:t>Halogenation</a:t>
            </a:r>
          </a:p>
          <a:p>
            <a:r>
              <a:rPr lang="en-US" smtClean="0"/>
              <a:t>1-Pentene</a:t>
            </a:r>
          </a:p>
          <a:p>
            <a:r>
              <a:rPr lang="en-US" smtClean="0"/>
              <a:t>1-2-dibromopentene</a:t>
            </a:r>
          </a:p>
          <a:p>
            <a:r>
              <a:rPr lang="en-US" smtClean="0"/>
              <a:t>Polymerization</a:t>
            </a:r>
          </a:p>
          <a:p>
            <a:r>
              <a:rPr lang="en-US" smtClean="0"/>
              <a:t>Small molecules are joined together to form a large molecule</a:t>
            </a:r>
          </a:p>
          <a:p>
            <a:r>
              <a:rPr lang="en-US" smtClean="0"/>
              <a:t>Polyethylene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Reactions of Alkenes and Alkynes</a:t>
            </a:r>
          </a:p>
          <a:p>
            <a:r>
              <a:rPr lang="en-US" smtClean="0"/>
              <a:t>Hydrogenation</a:t>
            </a:r>
          </a:p>
          <a:p>
            <a:r>
              <a:rPr lang="en-US" smtClean="0"/>
              <a:t>Propene</a:t>
            </a:r>
          </a:p>
          <a:p>
            <a:r>
              <a:rPr lang="en-US" smtClean="0"/>
              <a:t>Propane</a:t>
            </a:r>
          </a:p>
          <a:p>
            <a:r>
              <a:rPr lang="en-US" smtClean="0"/>
              <a:t>Halogenation</a:t>
            </a:r>
          </a:p>
          <a:p>
            <a:r>
              <a:rPr lang="en-US" smtClean="0"/>
              <a:t>1-Pentene</a:t>
            </a:r>
          </a:p>
          <a:p>
            <a:r>
              <a:rPr lang="en-US" smtClean="0"/>
              <a:t>1-2-dibromopentene</a:t>
            </a:r>
          </a:p>
          <a:p>
            <a:r>
              <a:rPr lang="en-US" smtClean="0"/>
              <a:t>Polymerization</a:t>
            </a:r>
          </a:p>
          <a:p>
            <a:r>
              <a:rPr lang="en-US" smtClean="0"/>
              <a:t>Small molecules are joined together to form a large molecule</a:t>
            </a:r>
          </a:p>
          <a:p>
            <a:r>
              <a:rPr lang="en-US" smtClean="0"/>
              <a:t>Polyethylene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901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First Ten Alkanes</a:t>
            </a:r>
          </a:p>
          <a:p>
            <a:r>
              <a:rPr lang="en-US" smtClean="0"/>
              <a:t>Alkane = CnH2n+2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First Ten Alkanes</a:t>
            </a:r>
          </a:p>
          <a:p>
            <a:r>
              <a:rPr lang="en-US" smtClean="0"/>
              <a:t>Alkane = CnH2n+2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39860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Aromatic Hydrocarbons</a:t>
            </a:r>
          </a:p>
          <a:p>
            <a:r>
              <a:rPr lang="en-US" smtClean="0"/>
              <a:t>Cyclic unsaturated hydrocarbons with</a:t>
            </a:r>
          </a:p>
          <a:p>
            <a:r>
              <a:rPr lang="en-US" smtClean="0"/>
              <a:t>delocalized electrons</a:t>
            </a:r>
          </a:p>
          <a:p>
            <a:r>
              <a:rPr lang="en-US" smtClean="0"/>
              <a:t>The simplest aromatic hydrocarbon is</a:t>
            </a:r>
          </a:p>
          <a:p>
            <a:r>
              <a:rPr lang="en-US" smtClean="0"/>
              <a:t>benzene (C6H6)</a:t>
            </a:r>
          </a:p>
          <a:p>
            <a:r>
              <a:rPr lang="en-US" smtClean="0"/>
              <a:t>OR…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Aromatic Hydrocarbons</a:t>
            </a:r>
          </a:p>
          <a:p>
            <a:r>
              <a:rPr lang="en-US" smtClean="0"/>
              <a:t>Cyclic unsaturated hydrocarbons with</a:t>
            </a:r>
          </a:p>
          <a:p>
            <a:r>
              <a:rPr lang="en-US" smtClean="0"/>
              <a:t>delocalized electrons</a:t>
            </a:r>
          </a:p>
          <a:p>
            <a:r>
              <a:rPr lang="en-US" smtClean="0"/>
              <a:t>The simplest aromatic hydrocarbon is</a:t>
            </a:r>
          </a:p>
          <a:p>
            <a:r>
              <a:rPr lang="en-US" smtClean="0"/>
              <a:t>benzene (C6H6)</a:t>
            </a:r>
          </a:p>
          <a:p>
            <a:r>
              <a:rPr lang="en-US" smtClean="0"/>
              <a:t>OR…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27744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Geometric Isomerism in Aromatics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ortho (o-) = two adjacent </a:t>
            </a:r>
          </a:p>
          <a:p>
            <a:r>
              <a:rPr lang="en-US" smtClean="0"/>
              <a:t>                   substituents</a:t>
            </a:r>
          </a:p>
          <a:p>
            <a:r>
              <a:rPr lang="en-US" smtClean="0"/>
              <a:t>meta (m-) = one carbon between </a:t>
            </a:r>
          </a:p>
          <a:p>
            <a:r>
              <a:rPr lang="en-US" smtClean="0"/>
              <a:t>                   substituents</a:t>
            </a:r>
          </a:p>
          <a:p>
            <a:r>
              <a:rPr lang="en-US" smtClean="0"/>
              <a:t>para (p-) = two carbons between </a:t>
            </a:r>
          </a:p>
          <a:p>
            <a:r>
              <a:rPr lang="en-US" smtClean="0"/>
              <a:t>                 substituents</a:t>
            </a:r>
          </a:p>
          <a:p>
            <a:r>
              <a:rPr lang="en-US" smtClean="0"/>
              <a:t>p-dichlorobenzene</a:t>
            </a:r>
          </a:p>
          <a:p>
            <a:r>
              <a:rPr lang="en-US" smtClean="0"/>
              <a:t>o-dichlorobenzene</a:t>
            </a:r>
          </a:p>
          <a:p>
            <a:r>
              <a:rPr lang="en-US" smtClean="0"/>
              <a:t>m-dichlorobenzene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Geometric Isomerism in Aromatics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ortho (o-) = two adjacent </a:t>
            </a:r>
          </a:p>
          <a:p>
            <a:r>
              <a:rPr lang="en-US" smtClean="0"/>
              <a:t>                   substituents</a:t>
            </a:r>
          </a:p>
          <a:p>
            <a:r>
              <a:rPr lang="en-US" smtClean="0"/>
              <a:t>meta (m-) = one carbon between </a:t>
            </a:r>
          </a:p>
          <a:p>
            <a:r>
              <a:rPr lang="en-US" smtClean="0"/>
              <a:t>                   substituents</a:t>
            </a:r>
          </a:p>
          <a:p>
            <a:r>
              <a:rPr lang="en-US" smtClean="0"/>
              <a:t>para (p-) = two carbons between </a:t>
            </a:r>
          </a:p>
          <a:p>
            <a:r>
              <a:rPr lang="en-US" smtClean="0"/>
              <a:t>                 substituents</a:t>
            </a:r>
          </a:p>
          <a:p>
            <a:r>
              <a:rPr lang="en-US" smtClean="0"/>
              <a:t>p-dichlorobenzene</a:t>
            </a:r>
          </a:p>
          <a:p>
            <a:r>
              <a:rPr lang="en-US" smtClean="0"/>
              <a:t>o-dichlorobenzene</a:t>
            </a:r>
          </a:p>
          <a:p>
            <a:r>
              <a:rPr lang="en-US" smtClean="0"/>
              <a:t>m-dichlorobenzene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0948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</a:t>
            </a:r>
          </a:p>
          <a:p>
            <a:r>
              <a:rPr lang="uk-UA" smtClean="0"/>
              <a:t>   </a:t>
            </a:r>
          </a:p>
          <a:p>
            <a:r>
              <a:rPr lang="uk-UA" smtClean="0"/>
              <a:t> </a:t>
            </a:r>
          </a:p>
          <a:p>
            <a:r>
              <a:rPr lang="uk-UA" smtClean="0"/>
              <a:t>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   </a:t>
            </a:r>
          </a:p>
          <a:p>
            <a:r>
              <a:rPr lang="uk-UA" smtClean="0"/>
              <a:t>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 </a:t>
            </a:r>
          </a:p>
          <a:p>
            <a:r>
              <a:rPr lang="uk-UA" smtClean="0"/>
              <a:t>  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</a:t>
            </a:r>
          </a:p>
          <a:p>
            <a:r>
              <a:rPr lang="uk-UA" smtClean="0"/>
              <a:t>   </a:t>
            </a:r>
          </a:p>
          <a:p>
            <a:r>
              <a:rPr lang="uk-UA" smtClean="0"/>
              <a:t> </a:t>
            </a:r>
          </a:p>
          <a:p>
            <a:r>
              <a:rPr lang="uk-UA" smtClean="0"/>
              <a:t>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   </a:t>
            </a:r>
          </a:p>
          <a:p>
            <a:r>
              <a:rPr lang="uk-UA" smtClean="0"/>
              <a:t>  </a:t>
            </a:r>
          </a:p>
          <a:p>
            <a:r>
              <a:rPr lang="uk-UA" smtClean="0"/>
              <a:t>    </a:t>
            </a:r>
          </a:p>
          <a:p>
            <a:r>
              <a:rPr lang="uk-UA" smtClean="0"/>
              <a:t>  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1543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Straight Chain Alkanes aren’t “Straight”</a:t>
            </a:r>
          </a:p>
          <a:p>
            <a:r>
              <a:rPr lang="en-US" smtClean="0"/>
              <a:t>C – C bonds are sp3 hybridized</a:t>
            </a:r>
          </a:p>
          <a:p>
            <a:r>
              <a:rPr lang="en-US" smtClean="0"/>
              <a:t>Butane, C4H10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Straight Chain Alkanes aren’t “Straight”</a:t>
            </a:r>
          </a:p>
          <a:p>
            <a:r>
              <a:rPr lang="en-US" smtClean="0"/>
              <a:t>C – C bonds are sp3 hybridized</a:t>
            </a:r>
          </a:p>
          <a:p>
            <a:r>
              <a:rPr lang="en-US" smtClean="0"/>
              <a:t>Butane, C4H10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246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Structural Shorthand</a:t>
            </a:r>
          </a:p>
          <a:p>
            <a:r>
              <a:rPr lang="en-US" smtClean="0"/>
              <a:t>Explicit hydrogens (those required to complete carbon’s valence) are usually left off of drawings of hydrocarbons</a:t>
            </a:r>
          </a:p>
          <a:p>
            <a:r>
              <a:rPr lang="en-US" smtClean="0"/>
              <a:t>Line intersections represent carbon atoms</a:t>
            </a:r>
          </a:p>
          <a:p>
            <a:r>
              <a:rPr lang="en-US" smtClean="0"/>
              <a:t>C1</a:t>
            </a:r>
          </a:p>
          <a:p>
            <a:r>
              <a:rPr lang="en-US" smtClean="0"/>
              <a:t>C1</a:t>
            </a:r>
          </a:p>
          <a:p>
            <a:r>
              <a:rPr lang="en-US" smtClean="0"/>
              <a:t>C2</a:t>
            </a:r>
          </a:p>
          <a:p>
            <a:r>
              <a:rPr lang="en-US" smtClean="0"/>
              <a:t>C2</a:t>
            </a:r>
          </a:p>
          <a:p>
            <a:r>
              <a:rPr lang="en-US" smtClean="0"/>
              <a:t>C3</a:t>
            </a:r>
          </a:p>
          <a:p>
            <a:r>
              <a:rPr lang="en-US" smtClean="0"/>
              <a:t>C3</a:t>
            </a:r>
          </a:p>
          <a:p>
            <a:r>
              <a:rPr lang="en-US" smtClean="0"/>
              <a:t>C4</a:t>
            </a:r>
          </a:p>
          <a:p>
            <a:r>
              <a:rPr lang="en-US" smtClean="0"/>
              <a:t>C4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Structural Shorthand</a:t>
            </a:r>
          </a:p>
          <a:p>
            <a:r>
              <a:rPr lang="en-US" smtClean="0"/>
              <a:t>Explicit hydrogens (those required to complete carbon’s valence) are usually left off of drawings of hydrocarbons</a:t>
            </a:r>
          </a:p>
          <a:p>
            <a:r>
              <a:rPr lang="en-US" smtClean="0"/>
              <a:t>Line intersections represent carbon atoms</a:t>
            </a:r>
          </a:p>
          <a:p>
            <a:r>
              <a:rPr lang="en-US" smtClean="0"/>
              <a:t>C1</a:t>
            </a:r>
          </a:p>
          <a:p>
            <a:r>
              <a:rPr lang="en-US" smtClean="0"/>
              <a:t>C1</a:t>
            </a:r>
          </a:p>
          <a:p>
            <a:r>
              <a:rPr lang="en-US" smtClean="0"/>
              <a:t>C2</a:t>
            </a:r>
          </a:p>
          <a:p>
            <a:r>
              <a:rPr lang="en-US" smtClean="0"/>
              <a:t>C2</a:t>
            </a:r>
          </a:p>
          <a:p>
            <a:r>
              <a:rPr lang="en-US" smtClean="0"/>
              <a:t>C3</a:t>
            </a:r>
          </a:p>
          <a:p>
            <a:r>
              <a:rPr lang="en-US" smtClean="0"/>
              <a:t>C3</a:t>
            </a:r>
          </a:p>
          <a:p>
            <a:r>
              <a:rPr lang="en-US" smtClean="0"/>
              <a:t>C4</a:t>
            </a:r>
          </a:p>
          <a:p>
            <a:r>
              <a:rPr lang="en-US" smtClean="0"/>
              <a:t>C4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6219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Structural Isomers</a:t>
            </a:r>
          </a:p>
          <a:p>
            <a:r>
              <a:rPr lang="en-US" smtClean="0"/>
              <a:t>Isomers are molecules with the same chemical formula, but different organization of atoms (different bonding)</a:t>
            </a:r>
          </a:p>
          <a:p>
            <a:r>
              <a:rPr lang="en-US" smtClean="0"/>
              <a:t>n-Pentane, C5H12</a:t>
            </a:r>
          </a:p>
          <a:p>
            <a:r>
              <a:rPr lang="en-US" smtClean="0"/>
              <a:t>Isopentane, C5H12</a:t>
            </a:r>
          </a:p>
          <a:p>
            <a:r>
              <a:rPr lang="en-US" smtClean="0"/>
              <a:t>Neopentane, C5H12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Structural Isomers</a:t>
            </a:r>
          </a:p>
          <a:p>
            <a:r>
              <a:rPr lang="en-US" smtClean="0"/>
              <a:t>Isomers are molecules with the same chemical formula, but different organization of atoms (different bonding)</a:t>
            </a:r>
          </a:p>
          <a:p>
            <a:r>
              <a:rPr lang="en-US" smtClean="0"/>
              <a:t>n-Pentane, C5H12</a:t>
            </a:r>
          </a:p>
          <a:p>
            <a:r>
              <a:rPr lang="en-US" smtClean="0"/>
              <a:t>Isopentane, C5H12</a:t>
            </a:r>
          </a:p>
          <a:p>
            <a:r>
              <a:rPr lang="en-US" smtClean="0"/>
              <a:t>Neopentane, C5H12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9134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Newman Projections</a:t>
            </a:r>
          </a:p>
          <a:p>
            <a:r>
              <a:rPr lang="en-US" smtClean="0"/>
              <a:t>Ethane, C2H6</a:t>
            </a:r>
          </a:p>
          <a:p>
            <a:r>
              <a:rPr lang="en-US" smtClean="0"/>
              <a:t>Rotation can occur around C – C single bonds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Newman Projections</a:t>
            </a:r>
          </a:p>
          <a:p>
            <a:r>
              <a:rPr lang="en-US" smtClean="0"/>
              <a:t>Ethane, C2H6</a:t>
            </a:r>
          </a:p>
          <a:p>
            <a:r>
              <a:rPr lang="en-US" smtClean="0"/>
              <a:t>Rotation can occur around C – C single bonds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4331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Newman Projections</a:t>
            </a:r>
          </a:p>
          <a:p>
            <a:r>
              <a:rPr lang="en-US" smtClean="0"/>
              <a:t>Butane, C4H10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Newman Projections</a:t>
            </a:r>
          </a:p>
          <a:p>
            <a:r>
              <a:rPr lang="en-US" smtClean="0"/>
              <a:t>Butane, C4H10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6476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Cyclic Alkanes</a:t>
            </a:r>
          </a:p>
          <a:p>
            <a:r>
              <a:rPr lang="en-US" smtClean="0"/>
              <a:t>Cyclopropane, C3H6</a:t>
            </a:r>
          </a:p>
          <a:p>
            <a:r>
              <a:rPr lang="en-US" smtClean="0"/>
              <a:t>Remember, explicit hydrogens are left out</a:t>
            </a:r>
          </a:p>
          <a:p>
            <a:r>
              <a:rPr lang="en-US" smtClean="0"/>
              <a:t>Cyclobutane, C4H8</a:t>
            </a:r>
          </a:p>
          <a:p>
            <a:r>
              <a:rPr lang="en-US" smtClean="0"/>
              <a:t>Cyclopentane, C5H10</a:t>
            </a:r>
          </a:p>
          <a:p>
            <a:r>
              <a:rPr lang="en-US" smtClean="0"/>
              <a:t>Cyclohexane, C6H12</a:t>
            </a:r>
          </a:p>
          <a:p>
            <a:r>
              <a:rPr lang="en-US" smtClean="0"/>
              <a:t>Cycloheptane, C7H14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Cyclic Alkanes</a:t>
            </a:r>
          </a:p>
          <a:p>
            <a:r>
              <a:rPr lang="en-US" smtClean="0"/>
              <a:t>Cyclopropane, C3H6</a:t>
            </a:r>
          </a:p>
          <a:p>
            <a:r>
              <a:rPr lang="en-US" smtClean="0"/>
              <a:t>Remember, explicit hydrogens are left out</a:t>
            </a:r>
          </a:p>
          <a:p>
            <a:r>
              <a:rPr lang="en-US" smtClean="0"/>
              <a:t>Cyclobutane, C4H8</a:t>
            </a:r>
          </a:p>
          <a:p>
            <a:r>
              <a:rPr lang="en-US" smtClean="0"/>
              <a:t>Cyclopentane, C5H10</a:t>
            </a:r>
          </a:p>
          <a:p>
            <a:r>
              <a:rPr lang="en-US" smtClean="0"/>
              <a:t>Cyclohexane, C6H12</a:t>
            </a:r>
          </a:p>
          <a:p>
            <a:r>
              <a:rPr lang="en-US" smtClean="0"/>
              <a:t>Cycloheptane, C7H14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2840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For a branched hydrocarbon, the longest continuous chain </a:t>
            </a:r>
          </a:p>
          <a:p>
            <a:r>
              <a:rPr lang="en-US" smtClean="0"/>
              <a:t>of carbon atoms gives the root name for the hydrocarbon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4 carbon chain = butane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Naming Alkanes (Nomenclature) </a:t>
            </a:r>
          </a:p>
          <a:p>
            <a:r>
              <a:rPr lang="en-US" smtClean="0"/>
              <a:t>For a branched hydrocarbon, the longest continuous chain </a:t>
            </a:r>
          </a:p>
          <a:p>
            <a:r>
              <a:rPr lang="en-US" smtClean="0"/>
              <a:t>of carbon atoms gives the root name for the hydrocarbon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4 carbon chain = butane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4456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9CFE2-E199-41B0-A393-8DB696C5043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CC71D-9772-49CF-BEEB-994E606435B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0AD4F-B64C-4FD7-9259-1820B675426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06A44E-CD70-4411-9F5A-F38C9866BB4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041D50-5301-4EDF-854A-DAC819DD46D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C7FF20-8FDB-4CBC-B006-B540F430131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2E2B-8233-4A9D-954F-D72854E95A8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22C96-22FC-4255-8DF9-D68173CF2F0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8C4D9-0515-4F37-BF33-FADB727FB82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B5F4F-FD2D-4E64-9453-B32ECCDBAD7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D12A7-D3CC-4246-BE65-D24ED34CF45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04037-8700-473B-9AD8-38A49BA9A7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A1C9D-7EBC-46B4-B643-53E2EEEB63B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92CBF-7C5A-435A-8A64-B3ABE3EC60A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4083E-68AB-4995-A9DC-6DC83C0149B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6D85D-2191-4217-BE3F-F2F11176C58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19EE8-61C5-4481-BBCD-4D4385FEFC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F3A63-D62F-4A2C-895E-10EA7BC9AA9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9F6D6-0230-497F-AF9B-6B959AA8789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29679-A820-4156-BEE2-13CB60D18AC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A1362-516E-44E6-A240-6B00881B1B6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1D011-D338-4EFF-AE74-45729A8E0A1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15D0-FF0A-4B34-BAF6-B05FA6EEED9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6E72D-4ED1-45E8-8B3F-C818066EE21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F58A4-9CFC-4E09-B6A8-2FD6A4926DE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FCEF5-7B1A-43F4-92E0-67E3818BAB9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D45D2-6C11-4FB2-BC58-C077194126D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B66F8-0889-4DA1-B6EB-988CF99C88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FE40E-CDA5-4699-89DE-5BDCA3FAB8D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C14AB-28A9-4505-A729-857E76B678C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BC86DC-D7F1-410F-AFC1-3DA92B0C417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4187B-77AF-46A2-8B97-494C49CEB2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20AA1-F9B8-434E-995F-5AB8AD74D7B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3D6AC-94D6-41FF-B71F-117DC683A32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FBECE-604A-4635-8384-07A00C3E097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30512-2DBC-4C81-A0D8-20C00AFF3B0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EC9AA-F810-408A-8C79-DC0532FFBEE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8F7853A8-B643-4FA8-8751-7324909482FB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  <p:sldLayoutId id="2147483685" r:id="rId13"/>
    <p:sldLayoutId id="214748368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Times New Roman" pitchFamily="18" charset="0"/>
              </a:defRPr>
            </a:lvl1pPr>
          </a:lstStyle>
          <a:p>
            <a:fld id="{5999616C-4F9C-465A-AB75-94E736F87B3E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fld id="{CF11040B-686F-469C-9E7D-9C87F30547D0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28.e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"/>
            <a:ext cx="7848600" cy="838200"/>
          </a:xfrm>
        </p:spPr>
        <p:txBody>
          <a:bodyPr/>
          <a:lstStyle/>
          <a:p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Simple Organic Chemistry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685800"/>
            <a:ext cx="7086600" cy="68580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Basic Structure and Nomenclature</a:t>
            </a:r>
          </a:p>
        </p:txBody>
      </p:sp>
      <p:pic>
        <p:nvPicPr>
          <p:cNvPr id="18434" name="Picture 2" descr="http://www.lab-initio.com/screen_res/nz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1600"/>
            <a:ext cx="6210300" cy="4972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64209" y="6581001"/>
            <a:ext cx="2279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Graphic: www.lab-initio.com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6096000" y="38862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Rules for Naming Alkanes (Nomenclature)</a:t>
            </a:r>
            <a:r>
              <a:rPr lang="en-US" sz="4000"/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914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When alkane groups appear as substituents, they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are named by dropping the </a:t>
            </a:r>
            <a:r>
              <a:rPr lang="en-US" sz="2800" i="1">
                <a:latin typeface="Comic Sans MS" pitchFamily="66" charset="0"/>
              </a:rPr>
              <a:t>-ane</a:t>
            </a:r>
            <a:r>
              <a:rPr lang="en-US" sz="2800">
                <a:latin typeface="Comic Sans MS" pitchFamily="66" charset="0"/>
              </a:rPr>
              <a:t> and adding </a:t>
            </a:r>
            <a:r>
              <a:rPr lang="en-US" sz="2800" i="1">
                <a:latin typeface="Comic Sans MS" pitchFamily="66" charset="0"/>
              </a:rPr>
              <a:t>-yl</a:t>
            </a:r>
            <a:r>
              <a:rPr lang="en-US" sz="2800">
                <a:latin typeface="Comic Sans MS" pitchFamily="66" charset="0"/>
              </a:rPr>
              <a:t>.</a:t>
            </a:r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6248400" y="3124200"/>
          <a:ext cx="2122488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2" name="ChemSketch" r:id="rId4" imgW="893160" imgH="615600" progId="ACD.ChemSketch.20">
                  <p:embed/>
                </p:oleObj>
              </mc:Choice>
              <mc:Fallback>
                <p:oleObj name="ChemSketch" r:id="rId4" imgW="893160" imgH="61560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124200"/>
                        <a:ext cx="2122488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85800" y="2819400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—CH</a:t>
            </a:r>
            <a:r>
              <a:rPr lang="en-US" baseline="-25000"/>
              <a:t>3</a:t>
            </a:r>
            <a:r>
              <a:rPr lang="en-US"/>
              <a:t> Meth</a:t>
            </a:r>
            <a:r>
              <a:rPr lang="en-US" u="sng"/>
              <a:t>yl</a:t>
            </a:r>
            <a:endParaRPr lang="en-US"/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685800" y="35052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—CH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Eth</a:t>
            </a:r>
            <a:r>
              <a:rPr lang="en-US" u="sng"/>
              <a:t>yl</a:t>
            </a:r>
            <a:endParaRPr lang="en-US"/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85800" y="4191000"/>
            <a:ext cx="365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—CH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Prop</a:t>
            </a:r>
            <a:r>
              <a:rPr lang="en-US" u="sng"/>
              <a:t>yl</a:t>
            </a:r>
            <a:endParaRPr lang="en-US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762000" y="49530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—CH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2</a:t>
            </a:r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But</a:t>
            </a:r>
            <a:r>
              <a:rPr lang="en-US" u="sng"/>
              <a:t>yl</a:t>
            </a: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6172200" y="5181600"/>
            <a:ext cx="1363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Methyl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6629400" y="4572000"/>
            <a:ext cx="152400" cy="685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animBg="1"/>
      <p:bldP spid="55301" grpId="0"/>
      <p:bldP spid="55302" grpId="0"/>
      <p:bldP spid="55303" grpId="0"/>
      <p:bldP spid="55304" grpId="0"/>
      <p:bldP spid="55306" grpId="0"/>
      <p:bldP spid="5530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3124200" y="4038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Rules for Naming Alkanes (Nomenclature)</a:t>
            </a:r>
            <a:r>
              <a:rPr lang="en-US" sz="4000"/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1828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The positions of substituent groups are specified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by numbering the longest chain of carbon atoms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sequentially, starting at the end closest to the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branching.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3276600" y="3200400"/>
          <a:ext cx="2122488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6" name="ChemSketch" r:id="rId4" imgW="893160" imgH="615600" progId="ACD.ChemSketch.20">
                  <p:embed/>
                </p:oleObj>
              </mc:Choice>
              <mc:Fallback>
                <p:oleObj name="ChemSketch" r:id="rId4" imgW="893160" imgH="61560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200400"/>
                        <a:ext cx="2122488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352800" y="5257800"/>
            <a:ext cx="1363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Methyl</a:t>
            </a:r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>
            <a:off x="3657600" y="4648200"/>
            <a:ext cx="152400" cy="685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3744913" y="3124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3973513" y="3505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2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4506913" y="3505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3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4811713" y="39624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4</a:t>
            </a:r>
            <a:endParaRPr lang="en-US" sz="24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8" grpId="0"/>
      <p:bldP spid="56329" grpId="0"/>
      <p:bldP spid="56330" grpId="0"/>
      <p:bldP spid="563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Rules for Naming Alkanes (Nomenclature)</a:t>
            </a:r>
            <a:r>
              <a:rPr lang="en-US" sz="4000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63000" cy="2362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The location and name of each substituent are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followed by the root alkane name. The substituents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are listed in alphabetical order (irrespective of any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prefix), and the prefixes </a:t>
            </a:r>
            <a:r>
              <a:rPr lang="en-US" sz="2800" i="1">
                <a:latin typeface="Comic Sans MS" pitchFamily="66" charset="0"/>
              </a:rPr>
              <a:t>di-, tri-</a:t>
            </a:r>
            <a:r>
              <a:rPr lang="en-US" sz="2800">
                <a:latin typeface="Comic Sans MS" pitchFamily="66" charset="0"/>
              </a:rPr>
              <a:t>, etc. are used to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>
                <a:latin typeface="Comic Sans MS" pitchFamily="66" charset="0"/>
              </a:rPr>
              <a:t>indicate multiple identical substituents.</a:t>
            </a:r>
          </a:p>
        </p:txBody>
      </p:sp>
      <p:sp>
        <p:nvSpPr>
          <p:cNvPr id="57348" name="Oval 4"/>
          <p:cNvSpPr>
            <a:spLocks noChangeArrowheads="1"/>
          </p:cNvSpPr>
          <p:nvPr/>
        </p:nvSpPr>
        <p:spPr bwMode="auto">
          <a:xfrm>
            <a:off x="1143000" y="4800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1295400" y="3962400"/>
          <a:ext cx="2122488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1" name="ChemSketch" r:id="rId4" imgW="893160" imgH="615600" progId="ACD.ChemSketch.20">
                  <p:embed/>
                </p:oleObj>
              </mc:Choice>
              <mc:Fallback>
                <p:oleObj name="ChemSketch" r:id="rId4" imgW="893160" imgH="615600" progId="ACD.ChemSketch.2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962400"/>
                        <a:ext cx="2122488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371600" y="6019800"/>
            <a:ext cx="1363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Methyl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1676400" y="5410200"/>
            <a:ext cx="152400" cy="685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763713" y="3886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992313" y="4267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2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2525713" y="42672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3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2830513" y="47244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4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4111625" y="4876800"/>
            <a:ext cx="1298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Name:</a:t>
            </a: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5410200" y="4876800"/>
            <a:ext cx="2905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2-methylbutane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Nomenclature Practice</a:t>
            </a:r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533400" y="1371600"/>
          <a:ext cx="2971800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5" name="ChemSketch" r:id="rId4" imgW="1700640" imgH="1228320" progId="ACD.ChemSketch.20">
                  <p:embed/>
                </p:oleObj>
              </mc:Choice>
              <mc:Fallback>
                <p:oleObj name="ChemSketch" r:id="rId4" imgW="1700640" imgH="1228320" progId="ACD.ChemSketch.2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2971800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514600" y="685800"/>
            <a:ext cx="3702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Name this compound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517525" y="39592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4800" y="3886200"/>
            <a:ext cx="8610600" cy="1066800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Step #1: For a branched hydrocarbon, the longest continuous chain of carbon atoms gives the root name for the hydrocarbon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838200" y="1676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251075" y="19050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1108075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828800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1489075" y="18891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819400" y="3200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514600" y="2057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2895600" y="2743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2438400" y="24987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4343400" y="1676400"/>
            <a:ext cx="3529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9</a:t>
            </a:r>
            <a:r>
              <a:rPr lang="en-US"/>
              <a:t> carbons = nonane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6" grpId="0" uiExpand="1" build="p"/>
      <p:bldP spid="58377" grpId="0"/>
      <p:bldP spid="58378" grpId="0"/>
      <p:bldP spid="58379" grpId="0"/>
      <p:bldP spid="58380" grpId="0"/>
      <p:bldP spid="58381" grpId="0"/>
      <p:bldP spid="58382" grpId="0"/>
      <p:bldP spid="58383" grpId="0"/>
      <p:bldP spid="58384" grpId="0"/>
      <p:bldP spid="58385" grpId="0"/>
      <p:bldP spid="583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5" name="Oval 23"/>
          <p:cNvSpPr>
            <a:spLocks noChangeArrowheads="1"/>
          </p:cNvSpPr>
          <p:nvPr/>
        </p:nvSpPr>
        <p:spPr bwMode="auto">
          <a:xfrm>
            <a:off x="914400" y="2286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13" name="Oval 21"/>
          <p:cNvSpPr>
            <a:spLocks noChangeArrowheads="1"/>
          </p:cNvSpPr>
          <p:nvPr/>
        </p:nvSpPr>
        <p:spPr bwMode="auto">
          <a:xfrm>
            <a:off x="2895600" y="1524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12" name="Oval 20"/>
          <p:cNvSpPr>
            <a:spLocks noChangeArrowheads="1"/>
          </p:cNvSpPr>
          <p:nvPr/>
        </p:nvSpPr>
        <p:spPr bwMode="auto">
          <a:xfrm>
            <a:off x="1295400" y="1066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Nomenclature Practice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514600" y="685800"/>
            <a:ext cx="3702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Name this compound</a:t>
            </a: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33400" y="1371600"/>
          <a:ext cx="2971800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7" name="ChemSketch" r:id="rId4" imgW="1700640" imgH="1228320" progId="ACD.ChemSketch.20">
                  <p:embed/>
                </p:oleObj>
              </mc:Choice>
              <mc:Fallback>
                <p:oleObj name="ChemSketch" r:id="rId4" imgW="1700640" imgH="1228320" progId="ACD.ChemSketch.20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2971800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517525" y="39592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838200" y="1676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2251075" y="19050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1108075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1828800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1489075" y="18891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2819400" y="3200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2514600" y="2057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2895600" y="2743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2438400" y="24987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4343400" y="1600200"/>
            <a:ext cx="3529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9</a:t>
            </a:r>
            <a:r>
              <a:rPr lang="en-US"/>
              <a:t> carbons = nonane</a:t>
            </a: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228600" y="4114800"/>
            <a:ext cx="861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</a:pPr>
            <a:r>
              <a:rPr lang="en-US" sz="2400" b="0"/>
              <a:t>Step #2: When alkane groups appear as substituents, they are named by dropping the </a:t>
            </a:r>
            <a:r>
              <a:rPr lang="en-US" sz="2400" b="0" i="1"/>
              <a:t>-ane</a:t>
            </a:r>
            <a:r>
              <a:rPr lang="en-US" sz="2400" b="0"/>
              <a:t> and adding </a:t>
            </a:r>
            <a:r>
              <a:rPr lang="en-US" sz="2400" b="0" i="1"/>
              <a:t>-yl</a:t>
            </a:r>
            <a:r>
              <a:rPr lang="en-US" sz="2400" b="0"/>
              <a:t>.</a:t>
            </a:r>
          </a:p>
        </p:txBody>
      </p:sp>
      <p:sp>
        <p:nvSpPr>
          <p:cNvPr id="59414" name="Text Box 22"/>
          <p:cNvSpPr txBox="1">
            <a:spLocks noChangeArrowheads="1"/>
          </p:cNvSpPr>
          <p:nvPr/>
        </p:nvSpPr>
        <p:spPr bwMode="auto">
          <a:xfrm>
            <a:off x="5410200" y="2133600"/>
            <a:ext cx="249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= methyl</a:t>
            </a: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4724400" y="2667000"/>
            <a:ext cx="3067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chlorine = chloro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5" grpId="0" animBg="1"/>
      <p:bldP spid="59413" grpId="0" animBg="1"/>
      <p:bldP spid="59412" grpId="0" animBg="1"/>
      <p:bldP spid="59409" grpId="0"/>
      <p:bldP spid="59414" grpId="0"/>
      <p:bldP spid="594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2"/>
          <p:cNvSpPr>
            <a:spLocks noChangeArrowheads="1"/>
          </p:cNvSpPr>
          <p:nvPr/>
        </p:nvSpPr>
        <p:spPr bwMode="auto">
          <a:xfrm>
            <a:off x="914400" y="2286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Oval 3"/>
          <p:cNvSpPr>
            <a:spLocks noChangeArrowheads="1"/>
          </p:cNvSpPr>
          <p:nvPr/>
        </p:nvSpPr>
        <p:spPr bwMode="auto">
          <a:xfrm>
            <a:off x="2895600" y="1524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1295400" y="1066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Nomenclature Practice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514600" y="685800"/>
            <a:ext cx="3702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Name this compound</a:t>
            </a:r>
          </a:p>
        </p:txBody>
      </p:sp>
      <p:graphicFrame>
        <p:nvGraphicFramePr>
          <p:cNvPr id="60423" name="Object 7"/>
          <p:cNvGraphicFramePr>
            <a:graphicFrameLocks noChangeAspect="1"/>
          </p:cNvGraphicFramePr>
          <p:nvPr/>
        </p:nvGraphicFramePr>
        <p:xfrm>
          <a:off x="533400" y="1371600"/>
          <a:ext cx="2971800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5" name="ChemSketch" r:id="rId4" imgW="1700640" imgH="1228320" progId="ACD.ChemSketch.20">
                  <p:embed/>
                </p:oleObj>
              </mc:Choice>
              <mc:Fallback>
                <p:oleObj name="ChemSketch" r:id="rId4" imgW="1700640" imgH="1228320" progId="ACD.ChemSketch.20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2971800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517525" y="39592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838200" y="1676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2251075" y="19050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1108075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1828800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1489075" y="18891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2819400" y="3200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2514600" y="2057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2895600" y="2743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2438400" y="24987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4343400" y="1614488"/>
            <a:ext cx="3529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9</a:t>
            </a:r>
            <a:r>
              <a:rPr lang="en-US"/>
              <a:t> carbons = nonane</a:t>
            </a:r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5410200" y="2147888"/>
            <a:ext cx="2492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= methyl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4724400" y="2681288"/>
            <a:ext cx="3067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chlorine = chloro</a:t>
            </a:r>
          </a:p>
        </p:txBody>
      </p:sp>
      <p:sp>
        <p:nvSpPr>
          <p:cNvPr id="60438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381000" y="4419600"/>
            <a:ext cx="8382000" cy="1447800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Step #3: The positions of substituent groups are specified by numbering the longest chain of carbon atoms sequentially, starting at the end closest to the branching.</a:t>
            </a:r>
          </a:p>
        </p:txBody>
      </p:sp>
      <p:sp>
        <p:nvSpPr>
          <p:cNvPr id="60439" name="Text Box 23"/>
          <p:cNvSpPr txBox="1">
            <a:spLocks noChangeArrowheads="1"/>
          </p:cNvSpPr>
          <p:nvPr/>
        </p:nvSpPr>
        <p:spPr bwMode="auto">
          <a:xfrm>
            <a:off x="685800" y="36576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60440" name="Line 24"/>
          <p:cNvSpPr>
            <a:spLocks noChangeShapeType="1"/>
          </p:cNvSpPr>
          <p:nvPr/>
        </p:nvSpPr>
        <p:spPr bwMode="auto">
          <a:xfrm>
            <a:off x="1143000" y="3886200"/>
            <a:ext cx="1143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41" name="Text Box 25"/>
          <p:cNvSpPr txBox="1">
            <a:spLocks noChangeArrowheads="1"/>
          </p:cNvSpPr>
          <p:nvPr/>
        </p:nvSpPr>
        <p:spPr bwMode="auto">
          <a:xfrm>
            <a:off x="2362200" y="36576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60442" name="Text Box 26"/>
          <p:cNvSpPr txBox="1">
            <a:spLocks noChangeArrowheads="1"/>
          </p:cNvSpPr>
          <p:nvPr/>
        </p:nvSpPr>
        <p:spPr bwMode="auto">
          <a:xfrm>
            <a:off x="2743200" y="3657600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u="sng"/>
              <a:t>NOT</a:t>
            </a:r>
          </a:p>
        </p:txBody>
      </p:sp>
      <p:sp>
        <p:nvSpPr>
          <p:cNvPr id="60443" name="Text Box 27"/>
          <p:cNvSpPr txBox="1">
            <a:spLocks noChangeArrowheads="1"/>
          </p:cNvSpPr>
          <p:nvPr/>
        </p:nvSpPr>
        <p:spPr bwMode="auto">
          <a:xfrm>
            <a:off x="3962400" y="36576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60444" name="Line 28"/>
          <p:cNvSpPr>
            <a:spLocks noChangeShapeType="1"/>
          </p:cNvSpPr>
          <p:nvPr/>
        </p:nvSpPr>
        <p:spPr bwMode="auto">
          <a:xfrm>
            <a:off x="4419600" y="3886200"/>
            <a:ext cx="1219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5715000" y="36576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0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0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8" grpId="0" build="p"/>
      <p:bldP spid="60439" grpId="0"/>
      <p:bldP spid="60440" grpId="0" animBg="1"/>
      <p:bldP spid="60441" grpId="0"/>
      <p:bldP spid="60442" grpId="0"/>
      <p:bldP spid="60443" grpId="0"/>
      <p:bldP spid="60444" grpId="0" animBg="1"/>
      <p:bldP spid="604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2"/>
          <p:cNvSpPr>
            <a:spLocks noChangeArrowheads="1"/>
          </p:cNvSpPr>
          <p:nvPr/>
        </p:nvSpPr>
        <p:spPr bwMode="auto">
          <a:xfrm>
            <a:off x="914400" y="2286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Oval 3"/>
          <p:cNvSpPr>
            <a:spLocks noChangeArrowheads="1"/>
          </p:cNvSpPr>
          <p:nvPr/>
        </p:nvSpPr>
        <p:spPr bwMode="auto">
          <a:xfrm>
            <a:off x="2895600" y="15240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Oval 4"/>
          <p:cNvSpPr>
            <a:spLocks noChangeArrowheads="1"/>
          </p:cNvSpPr>
          <p:nvPr/>
        </p:nvSpPr>
        <p:spPr bwMode="auto">
          <a:xfrm>
            <a:off x="1295400" y="1066800"/>
            <a:ext cx="7620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Nomenclature Practice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514600" y="685800"/>
            <a:ext cx="3702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Name this compound</a:t>
            </a:r>
          </a:p>
        </p:txBody>
      </p:sp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533400" y="1371600"/>
          <a:ext cx="2971800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9" name="ChemSketch" r:id="rId4" imgW="1700640" imgH="1228320" progId="ACD.ChemSketch.20">
                  <p:embed/>
                </p:oleObj>
              </mc:Choice>
              <mc:Fallback>
                <p:oleObj name="ChemSketch" r:id="rId4" imgW="1700640" imgH="1228320" progId="ACD.ChemSketch.20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2971800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517525" y="39592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838200" y="1676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2251075" y="19050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1108075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1828800" y="1828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489075" y="18891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2819400" y="3200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2514600" y="2057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2895600" y="2743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2438400" y="2498725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4343400" y="1614488"/>
            <a:ext cx="3529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9</a:t>
            </a:r>
            <a:r>
              <a:rPr lang="en-US"/>
              <a:t> carbons = nonane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5410200" y="2147888"/>
            <a:ext cx="2492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= methyl</a:t>
            </a: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4724400" y="2681288"/>
            <a:ext cx="3067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chlorine = chloro</a:t>
            </a:r>
          </a:p>
        </p:txBody>
      </p:sp>
      <p:sp>
        <p:nvSpPr>
          <p:cNvPr id="61463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152400" y="4648200"/>
            <a:ext cx="8763000" cy="1676400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Step #4: The location and name of each substituent are followed by the root alkane name. The substituents are listed in alphabetical order (irrespective of any prefix), and the prefixes </a:t>
            </a:r>
            <a:r>
              <a:rPr lang="en-US" sz="2400" i="1">
                <a:latin typeface="Comic Sans MS" pitchFamily="66" charset="0"/>
              </a:rPr>
              <a:t>di-, tri-</a:t>
            </a:r>
            <a:r>
              <a:rPr lang="en-US" sz="2400">
                <a:latin typeface="Comic Sans MS" pitchFamily="66" charset="0"/>
              </a:rPr>
              <a:t>, etc. are used to indicate multiple identical substituents</a:t>
            </a:r>
            <a:r>
              <a:rPr lang="en-US" sz="2400"/>
              <a:t>.</a:t>
            </a:r>
          </a:p>
        </p:txBody>
      </p:sp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1676400" y="3886200"/>
            <a:ext cx="526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2</a:t>
            </a:r>
            <a:r>
              <a:rPr lang="en-US"/>
              <a:t>-chloro-</a:t>
            </a:r>
            <a:r>
              <a:rPr lang="en-US">
                <a:solidFill>
                  <a:srgbClr val="FF3300"/>
                </a:solidFill>
              </a:rPr>
              <a:t>3</a:t>
            </a:r>
            <a:r>
              <a:rPr lang="en-US"/>
              <a:t>,</a:t>
            </a:r>
            <a:r>
              <a:rPr lang="en-US">
                <a:solidFill>
                  <a:srgbClr val="FF3300"/>
                </a:solidFill>
              </a:rPr>
              <a:t>6</a:t>
            </a:r>
            <a:r>
              <a:rPr lang="en-US"/>
              <a:t>-dimethylnonane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3" grpId="0" build="p"/>
      <p:bldP spid="614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Alkenes Contain Carbon-Carbon</a:t>
            </a: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Double bonds</a:t>
            </a:r>
          </a:p>
        </p:txBody>
      </p:sp>
      <p:graphicFrame>
        <p:nvGraphicFramePr>
          <p:cNvPr id="33795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304800" y="2057400"/>
          <a:ext cx="7086600" cy="23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ChemSketch" r:id="rId4" imgW="3566160" imgH="1173600" progId="ACD.ChemSketch.20">
                  <p:embed/>
                </p:oleObj>
              </mc:Choice>
              <mc:Fallback>
                <p:oleObj name="ChemSketch" r:id="rId4" imgW="3566160" imgH="1173600" progId="ACD.ChemSketch.20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057400"/>
                        <a:ext cx="7086600" cy="233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886200" y="4648200"/>
            <a:ext cx="1355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00"/>
                </a:solidFill>
              </a:rPr>
              <a:t>Eth</a:t>
            </a:r>
            <a:r>
              <a:rPr lang="en-US" b="0" u="sng">
                <a:solidFill>
                  <a:srgbClr val="000000"/>
                </a:solidFill>
              </a:rPr>
              <a:t>ene</a:t>
            </a:r>
          </a:p>
        </p:txBody>
      </p:sp>
      <p:graphicFrame>
        <p:nvGraphicFramePr>
          <p:cNvPr id="33797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4191000" y="2057400"/>
          <a:ext cx="8001000" cy="236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ChemSketch" r:id="rId6" imgW="4401360" imgH="1301400" progId="ACD.ChemSketch.20">
                  <p:embed/>
                </p:oleObj>
              </mc:Choice>
              <mc:Fallback>
                <p:oleObj name="ChemSketch" r:id="rId6" imgW="4401360" imgH="1301400" progId="ACD.ChemSketch.20">
                  <p:embed/>
                  <p:pic>
                    <p:nvPicPr>
                      <p:cNvPr id="0" name="Picture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057400"/>
                        <a:ext cx="8001000" cy="236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5562600" y="3352800"/>
            <a:ext cx="0" cy="2057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876800" y="5410200"/>
            <a:ext cx="149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 </a:t>
            </a:r>
            <a:r>
              <a:rPr lang="en-US" sz="2400">
                <a:solidFill>
                  <a:srgbClr val="FF3300"/>
                </a:solidFill>
                <a:sym typeface="Symbol" pitchFamily="18" charset="2"/>
              </a:rPr>
              <a:t> bond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H="1">
            <a:off x="6477000" y="1600200"/>
            <a:ext cx="609600" cy="1219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 flipH="1">
            <a:off x="6477000" y="1600200"/>
            <a:ext cx="685800" cy="213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6553200" y="12192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 </a:t>
            </a:r>
            <a:r>
              <a:rPr lang="en-US" sz="2400">
                <a:solidFill>
                  <a:srgbClr val="FF3300"/>
                </a:solidFill>
                <a:sym typeface="Symbol" pitchFamily="18" charset="2"/>
              </a:rPr>
              <a:t> bond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Alkynes Contain Carbon-Carbon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Triple Bonds</a:t>
            </a:r>
          </a:p>
        </p:txBody>
      </p:sp>
      <p:graphicFrame>
        <p:nvGraphicFramePr>
          <p:cNvPr id="35843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447800" y="1524000"/>
          <a:ext cx="12573000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ChemSketch" r:id="rId4" imgW="3889080" imgH="393120" progId="ACD.ChemSketch.20">
                  <p:embed/>
                </p:oleObj>
              </mc:Choice>
              <mc:Fallback>
                <p:oleObj name="ChemSketch" r:id="rId4" imgW="3889080" imgH="393120" progId="ACD.ChemSketch.20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524000"/>
                        <a:ext cx="12573000" cy="127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143000" y="2743200"/>
          <a:ext cx="12115800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ChemSketch" r:id="rId6" imgW="4572000" imgH="749880" progId="ACD.ChemSketch.20">
                  <p:embed/>
                </p:oleObj>
              </mc:Choice>
              <mc:Fallback>
                <p:oleObj name="ChemSketch" r:id="rId6" imgW="4572000" imgH="74988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743200"/>
                        <a:ext cx="12115800" cy="198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038600" y="5208588"/>
            <a:ext cx="1360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Ethyne</a:t>
            </a:r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3200400" y="3810000"/>
            <a:ext cx="0" cy="213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514600" y="5791200"/>
            <a:ext cx="149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 </a:t>
            </a:r>
            <a:r>
              <a:rPr lang="en-US" sz="2400">
                <a:solidFill>
                  <a:srgbClr val="FF3300"/>
                </a:solidFill>
                <a:sym typeface="Symbol" pitchFamily="18" charset="2"/>
              </a:rPr>
              <a:t> bond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096000" y="23622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 </a:t>
            </a:r>
            <a:r>
              <a:rPr lang="en-US" sz="2400">
                <a:solidFill>
                  <a:srgbClr val="FF3300"/>
                </a:solidFill>
                <a:sym typeface="Symbol" pitchFamily="18" charset="2"/>
              </a:rPr>
              <a:t> bond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5791200" y="53340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 </a:t>
            </a:r>
            <a:r>
              <a:rPr lang="en-US" sz="2400">
                <a:solidFill>
                  <a:srgbClr val="FF3300"/>
                </a:solidFill>
                <a:sym typeface="Symbol" pitchFamily="18" charset="2"/>
              </a:rPr>
              <a:t> bond</a:t>
            </a:r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H="1">
            <a:off x="5334000" y="2743200"/>
            <a:ext cx="129540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5486400" y="2743200"/>
            <a:ext cx="1143000" cy="1524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 flipV="1">
            <a:off x="3810000" y="3810000"/>
            <a:ext cx="2133600" cy="1600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4800600" y="3733800"/>
            <a:ext cx="114300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92163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Reactions of Alkenes and Alkynes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33686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u="sng">
                <a:effectLst>
                  <a:outerShdw blurRad="38100" dist="38100" dir="2700000" algn="tl">
                    <a:srgbClr val="FFFFFF"/>
                  </a:outerShdw>
                </a:effectLst>
              </a:rPr>
              <a:t>Hydrogenation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1219200" y="1447800"/>
          <a:ext cx="67056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6" name="Equation" r:id="rId4" imgW="2819400" imgH="241300" progId="">
                  <p:embed/>
                </p:oleObj>
              </mc:Choice>
              <mc:Fallback>
                <p:oleObj name="Equation" r:id="rId4" imgW="2819400" imgH="2413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47800"/>
                        <a:ext cx="670560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965325" y="1905000"/>
            <a:ext cx="1495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Propene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137275" y="1905000"/>
            <a:ext cx="1482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Propane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762000" y="2590800"/>
            <a:ext cx="33686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u="sng">
                <a:effectLst>
                  <a:outerShdw blurRad="38100" dist="38100" dir="2700000" algn="tl">
                    <a:srgbClr val="FFFFFF"/>
                  </a:outerShdw>
                </a:effectLst>
              </a:rPr>
              <a:t>Halogenation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431925" y="3505200"/>
            <a:ext cx="180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1-Pentene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5257800" y="3505200"/>
            <a:ext cx="3516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1-2-dibromopentene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6877" name="Object 13"/>
          <p:cNvGraphicFramePr>
            <a:graphicFrameLocks noChangeAspect="1"/>
          </p:cNvGraphicFramePr>
          <p:nvPr/>
        </p:nvGraphicFramePr>
        <p:xfrm>
          <a:off x="304800" y="3048000"/>
          <a:ext cx="88392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7" name="Equation" r:id="rId6" imgW="3797300" imgH="228600" progId="">
                  <p:embed/>
                </p:oleObj>
              </mc:Choice>
              <mc:Fallback>
                <p:oleObj name="Equation" r:id="rId6" imgW="3797300" imgH="2286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0"/>
                        <a:ext cx="8839200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798513" y="4191000"/>
            <a:ext cx="2630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effectLst>
                  <a:outerShdw blurRad="38100" dist="38100" dir="2700000" algn="tl">
                    <a:srgbClr val="FFFFFF"/>
                  </a:outerShdw>
                </a:effectLst>
              </a:rPr>
              <a:t>Polymerization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838200" y="4724400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/>
              <a:t>Small molecules are joined together to form a large molecule</a:t>
            </a:r>
          </a:p>
        </p:txBody>
      </p:sp>
      <p:graphicFrame>
        <p:nvGraphicFramePr>
          <p:cNvPr id="36882" name="Object 18"/>
          <p:cNvGraphicFramePr>
            <a:graphicFrameLocks noGrp="1" noChangeAspect="1"/>
          </p:cNvGraphicFramePr>
          <p:nvPr>
            <p:ph idx="1"/>
          </p:nvPr>
        </p:nvGraphicFramePr>
        <p:xfrm>
          <a:off x="4572000" y="5181600"/>
          <a:ext cx="25146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8" name="ChemSketch" r:id="rId8" imgW="1124640" imgH="414360" progId="ACD.ChemSketch.20">
                  <p:embed/>
                </p:oleObj>
              </mc:Choice>
              <mc:Fallback>
                <p:oleObj name="ChemSketch" r:id="rId8" imgW="1124640" imgH="414360" progId="ACD.ChemSketch.20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181600"/>
                        <a:ext cx="25146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4724400" y="6096000"/>
            <a:ext cx="2266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Polyethylene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05800" cy="792163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First Ten Alkanes</a:t>
            </a:r>
          </a:p>
        </p:txBody>
      </p:sp>
      <p:graphicFrame>
        <p:nvGraphicFramePr>
          <p:cNvPr id="3267" name="Group 19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55317" cy="4303713"/>
        </p:xfrm>
        <a:graphic>
          <a:graphicData uri="http://schemas.openxmlformats.org/drawingml/2006/table">
            <a:tbl>
              <a:tblPr/>
              <a:tblGrid>
                <a:gridCol w="1600200"/>
                <a:gridCol w="2438400"/>
                <a:gridCol w="208280"/>
                <a:gridCol w="1646237"/>
                <a:gridCol w="2362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Methane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Hexane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Ethane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Heptane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Propane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Octane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Butane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Nonane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Pentane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Decane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68" name="Text Box 196"/>
          <p:cNvSpPr txBox="1">
            <a:spLocks noChangeArrowheads="1"/>
          </p:cNvSpPr>
          <p:nvPr/>
        </p:nvSpPr>
        <p:spPr bwMode="auto">
          <a:xfrm>
            <a:off x="3124200" y="5410200"/>
            <a:ext cx="3030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Alkane = C</a:t>
            </a:r>
            <a:r>
              <a:rPr lang="en-US" baseline="-25000"/>
              <a:t>n</a:t>
            </a:r>
            <a:r>
              <a:rPr lang="en-US"/>
              <a:t>H</a:t>
            </a:r>
            <a:r>
              <a:rPr lang="en-US" baseline="-25000"/>
              <a:t>2n+2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6172200" cy="715963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Aromatic Hydrocarbons</a:t>
            </a:r>
          </a:p>
        </p:txBody>
      </p:sp>
      <p:graphicFrame>
        <p:nvGraphicFramePr>
          <p:cNvPr id="3789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33400" y="3200400"/>
          <a:ext cx="17272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" name="ChemSketch" r:id="rId4" imgW="972360" imgH="1158120" progId="ACD.ChemSketch.20">
                  <p:embed/>
                </p:oleObj>
              </mc:Choice>
              <mc:Fallback>
                <p:oleObj name="ChemSketch" r:id="rId4" imgW="972360" imgH="1158120" progId="ACD.ChemSketch.2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200400"/>
                        <a:ext cx="17272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990600" y="838200"/>
            <a:ext cx="7178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/>
              <a:t>Cyclic unsaturated hydrocarbons with</a:t>
            </a:r>
          </a:p>
          <a:p>
            <a:pPr marL="342900" indent="-342900"/>
            <a:r>
              <a:rPr lang="en-US"/>
              <a:t>delocalized electrons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990600" y="1905000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/>
              <a:t>The simplest aromatic hydrocarbon is</a:t>
            </a:r>
          </a:p>
          <a:p>
            <a:pPr marL="342900" indent="-342900"/>
            <a:r>
              <a:rPr lang="en-US"/>
              <a:t>benzene (C</a:t>
            </a:r>
            <a:r>
              <a:rPr lang="en-US" baseline="-25000"/>
              <a:t>6</a:t>
            </a:r>
            <a:r>
              <a:rPr lang="en-US"/>
              <a:t>H</a:t>
            </a:r>
            <a:r>
              <a:rPr lang="en-US" baseline="-25000"/>
              <a:t>6</a:t>
            </a:r>
            <a:r>
              <a:rPr lang="en-US"/>
              <a:t>)</a:t>
            </a:r>
          </a:p>
        </p:txBody>
      </p:sp>
      <p:graphicFrame>
        <p:nvGraphicFramePr>
          <p:cNvPr id="37896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3581400" y="3200400"/>
          <a:ext cx="172878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" name="ChemSketch" r:id="rId6" imgW="972360" imgH="1158120" progId="ACD.ChemSketch.20">
                  <p:embed/>
                </p:oleObj>
              </mc:Choice>
              <mc:Fallback>
                <p:oleObj name="ChemSketch" r:id="rId6" imgW="972360" imgH="115812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200400"/>
                        <a:ext cx="1728788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2438400" y="4191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622925" y="3959225"/>
            <a:ext cx="935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OR…</a:t>
            </a:r>
          </a:p>
        </p:txBody>
      </p:sp>
      <p:graphicFrame>
        <p:nvGraphicFramePr>
          <p:cNvPr id="37900" name="Object 12"/>
          <p:cNvGraphicFramePr>
            <a:graphicFrameLocks noChangeAspect="1"/>
          </p:cNvGraphicFramePr>
          <p:nvPr/>
        </p:nvGraphicFramePr>
        <p:xfrm>
          <a:off x="6781800" y="3200400"/>
          <a:ext cx="1792288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6" name="ChemSketch" r:id="rId8" imgW="972360" imgH="1158120" progId="ACD.ChemSketch.20">
                  <p:embed/>
                </p:oleObj>
              </mc:Choice>
              <mc:Fallback>
                <p:oleObj name="ChemSketch" r:id="rId8" imgW="972360" imgH="1158120" progId="ACD.ChemSketch.20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200400"/>
                        <a:ext cx="1792288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8" grpId="0" animBg="1"/>
      <p:bldP spid="378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715963"/>
          </a:xfrm>
        </p:spPr>
        <p:txBody>
          <a:bodyPr/>
          <a:lstStyle/>
          <a:p>
            <a:pPr marL="685800" indent="-685800"/>
            <a:r>
              <a:rPr lang="en-US"/>
              <a:t>Geometric Isomerism in Aromatics</a:t>
            </a:r>
          </a:p>
        </p:txBody>
      </p:sp>
      <p:graphicFrame>
        <p:nvGraphicFramePr>
          <p:cNvPr id="42005" name="Object 21"/>
          <p:cNvGraphicFramePr>
            <a:graphicFrameLocks noGrp="1" noChangeAspect="1"/>
          </p:cNvGraphicFramePr>
          <p:nvPr>
            <p:ph sz="half" idx="1"/>
          </p:nvPr>
        </p:nvGraphicFramePr>
        <p:xfrm>
          <a:off x="6629400" y="762000"/>
          <a:ext cx="150812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" name="ChemSketch" r:id="rId4" imgW="972360" imgH="1130760" progId="ACD.ChemSketch.20">
                  <p:embed/>
                </p:oleObj>
              </mc:Choice>
              <mc:Fallback>
                <p:oleObj name="ChemSketch" r:id="rId4" imgW="972360" imgH="1130760" progId="ACD.ChemSketch.20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762000"/>
                        <a:ext cx="1508125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2" name="Object 1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553200" y="2667000"/>
          <a:ext cx="16081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name="ChemSketch" r:id="rId6" imgW="972360" imgH="1106280" progId="ACD.ChemSketch.20">
                  <p:embed/>
                </p:oleObj>
              </mc:Choice>
              <mc:Fallback>
                <p:oleObj name="ChemSketch" r:id="rId6" imgW="972360" imgH="1106280" progId="ACD.ChemSketch.20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2667000"/>
                        <a:ext cx="1608138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2286000" y="2489200"/>
            <a:ext cx="2635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AutoNum type="arabicPeriod"/>
              <a:tabLst>
                <a:tab pos="1143000" algn="l"/>
              </a:tabLst>
            </a:pPr>
            <a:endParaRPr lang="en-US" sz="900" b="0"/>
          </a:p>
          <a:p>
            <a:pPr eaLnBrk="0" hangingPunct="0">
              <a:tabLst>
                <a:tab pos="1143000" algn="l"/>
              </a:tabLst>
            </a:pPr>
            <a:endParaRPr lang="en-US" sz="1800" b="0">
              <a:latin typeface="Arial" charset="0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09600" y="914400"/>
            <a:ext cx="44592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ortho (</a:t>
            </a:r>
            <a:r>
              <a:rPr lang="en-US" b="0" i="1"/>
              <a:t>o</a:t>
            </a:r>
            <a:r>
              <a:rPr lang="en-US" b="0"/>
              <a:t>-) = two adjacent </a:t>
            </a:r>
          </a:p>
          <a:p>
            <a:r>
              <a:rPr lang="en-US" b="0"/>
              <a:t>                   substituents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09600" y="2667000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 b="0"/>
              <a:t>meta (</a:t>
            </a:r>
            <a:r>
              <a:rPr lang="en-US" b="0" i="1"/>
              <a:t>m</a:t>
            </a:r>
            <a:r>
              <a:rPr lang="en-US" b="0"/>
              <a:t>-) = one carbon between </a:t>
            </a:r>
          </a:p>
          <a:p>
            <a:pPr marL="342900" indent="-342900" eaLnBrk="0" hangingPunct="0"/>
            <a:r>
              <a:rPr lang="en-US" b="0"/>
              <a:t>                   substituents</a:t>
            </a:r>
            <a:endParaRPr lang="en-US"/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762000" y="4572000"/>
            <a:ext cx="56149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para (</a:t>
            </a:r>
            <a:r>
              <a:rPr lang="en-US" b="0" i="1"/>
              <a:t>p</a:t>
            </a:r>
            <a:r>
              <a:rPr lang="en-US" b="0"/>
              <a:t>-) = two carbons between </a:t>
            </a:r>
          </a:p>
          <a:p>
            <a:r>
              <a:rPr lang="en-US" b="0"/>
              <a:t>                 substituents</a:t>
            </a:r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2819400" y="5881688"/>
            <a:ext cx="3571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-dichlorobenzene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2819400" y="1828800"/>
            <a:ext cx="3298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-dichlorobenzene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2743200" y="3900488"/>
            <a:ext cx="3387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-dichlorobenzene</a:t>
            </a:r>
          </a:p>
        </p:txBody>
      </p:sp>
      <p:graphicFrame>
        <p:nvGraphicFramePr>
          <p:cNvPr id="42007" name="Object 2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553200" y="4648200"/>
          <a:ext cx="16335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3" name="ChemSketch" r:id="rId8" imgW="972360" imgH="1088280" progId="ACD.ChemSketch.20">
                  <p:embed/>
                </p:oleObj>
              </mc:Choice>
              <mc:Fallback>
                <p:oleObj name="ChemSketch" r:id="rId8" imgW="972360" imgH="1088280" progId="ACD.ChemSketch.20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648200"/>
                        <a:ext cx="1633538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/>
      <p:bldP spid="41998" grpId="0"/>
      <p:bldP spid="419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1943100" y="1038225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1943100" y="1038225"/>
            <a:ext cx="441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1943100" y="1038225"/>
            <a:ext cx="441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1943100" y="1038225"/>
            <a:ext cx="441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15" name="Rectangle 35"/>
          <p:cNvSpPr>
            <a:spLocks noChangeArrowheads="1"/>
          </p:cNvSpPr>
          <p:nvPr/>
        </p:nvSpPr>
        <p:spPr bwMode="auto">
          <a:xfrm>
            <a:off x="1943100" y="1038225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17" name="Rectangle 37"/>
          <p:cNvSpPr>
            <a:spLocks noChangeArrowheads="1"/>
          </p:cNvSpPr>
          <p:nvPr/>
        </p:nvSpPr>
        <p:spPr bwMode="auto">
          <a:xfrm>
            <a:off x="1943100" y="1038225"/>
            <a:ext cx="26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20" name="Rectangle 40"/>
          <p:cNvSpPr>
            <a:spLocks noChangeArrowheads="1"/>
          </p:cNvSpPr>
          <p:nvPr/>
        </p:nvSpPr>
        <p:spPr bwMode="auto">
          <a:xfrm>
            <a:off x="1943100" y="1038225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22" name="Rectangle 42"/>
          <p:cNvSpPr>
            <a:spLocks noChangeArrowheads="1"/>
          </p:cNvSpPr>
          <p:nvPr/>
        </p:nvSpPr>
        <p:spPr bwMode="auto">
          <a:xfrm>
            <a:off x="1943100" y="1084263"/>
            <a:ext cx="2171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25" name="Rectangle 45"/>
          <p:cNvSpPr>
            <a:spLocks noChangeArrowheads="1"/>
          </p:cNvSpPr>
          <p:nvPr/>
        </p:nvSpPr>
        <p:spPr bwMode="auto">
          <a:xfrm>
            <a:off x="1943100" y="1038225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27" name="Rectangle 47"/>
          <p:cNvSpPr>
            <a:spLocks noChangeArrowheads="1"/>
          </p:cNvSpPr>
          <p:nvPr/>
        </p:nvSpPr>
        <p:spPr bwMode="auto">
          <a:xfrm>
            <a:off x="1943100" y="1038225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1943100" y="1038225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32" name="Rectangle 52"/>
          <p:cNvSpPr>
            <a:spLocks noChangeArrowheads="1"/>
          </p:cNvSpPr>
          <p:nvPr/>
        </p:nvSpPr>
        <p:spPr bwMode="auto">
          <a:xfrm>
            <a:off x="1943100" y="1038225"/>
            <a:ext cx="26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35" name="Rectangle 55"/>
          <p:cNvSpPr>
            <a:spLocks noChangeArrowheads="1"/>
          </p:cNvSpPr>
          <p:nvPr/>
        </p:nvSpPr>
        <p:spPr bwMode="auto">
          <a:xfrm>
            <a:off x="1943100" y="1038225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37" name="Rectangle 57"/>
          <p:cNvSpPr>
            <a:spLocks noChangeArrowheads="1"/>
          </p:cNvSpPr>
          <p:nvPr/>
        </p:nvSpPr>
        <p:spPr bwMode="auto">
          <a:xfrm>
            <a:off x="1943100" y="1038225"/>
            <a:ext cx="269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40" name="Rectangle 60"/>
          <p:cNvSpPr>
            <a:spLocks noChangeArrowheads="1"/>
          </p:cNvSpPr>
          <p:nvPr/>
        </p:nvSpPr>
        <p:spPr bwMode="auto">
          <a:xfrm>
            <a:off x="1943100" y="1038225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6142" name="Rectangle 62"/>
          <p:cNvSpPr>
            <a:spLocks noChangeArrowheads="1"/>
          </p:cNvSpPr>
          <p:nvPr/>
        </p:nvSpPr>
        <p:spPr bwMode="auto">
          <a:xfrm>
            <a:off x="1943100" y="1038225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0">
                <a:latin typeface="Arial" charset="0"/>
                <a:ea typeface="Times New Roman" pitchFamily="18" charset="0"/>
                <a:cs typeface="Arial" charset="0"/>
              </a:rPr>
              <a:t>    </a:t>
            </a:r>
            <a:endParaRPr lang="en-US" sz="1800" b="0">
              <a:latin typeface="Arial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46530" name="Group 450"/>
          <p:cNvGraphicFramePr>
            <a:graphicFrameLocks noGrp="1"/>
          </p:cNvGraphicFramePr>
          <p:nvPr/>
        </p:nvGraphicFramePr>
        <p:xfrm>
          <a:off x="838200" y="381000"/>
          <a:ext cx="7620000" cy="5998210"/>
        </p:xfrm>
        <a:graphic>
          <a:graphicData uri="http://schemas.openxmlformats.org/drawingml/2006/table">
            <a:tbl>
              <a:tblPr/>
              <a:tblGrid>
                <a:gridCol w="1828800"/>
                <a:gridCol w="3241675"/>
                <a:gridCol w="2549525"/>
              </a:tblGrid>
              <a:tr h="533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Hydrocarbon Derivatives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Class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Functional Group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General Formula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Alcohol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hydroxyl group           -O — 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R – OH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Alkyl halide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                     — 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R — 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Ether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                     — O —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R — O — R’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Aldehyde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carbonyl group          O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 ||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— C — 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||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R — C — 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Ketone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carbonyl group          O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 ||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— C —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||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R — C — R’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Carboxylic acid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carboxyl group         O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||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— C — OH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||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— C — OH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Ester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||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— C — O—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||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R — C — O — R’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Amine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amine group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    |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                —N—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R’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        |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        R — N — R’’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Straight Chain Alkanes aren’t “Straight”</a:t>
            </a:r>
          </a:p>
        </p:txBody>
      </p:sp>
      <p:graphicFrame>
        <p:nvGraphicFramePr>
          <p:cNvPr id="16397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609600" y="2438400"/>
          <a:ext cx="28194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ChemSketch" r:id="rId4" imgW="1036440" imgH="341280" progId="ACD.ChemSketch.20">
                  <p:embed/>
                </p:oleObj>
              </mc:Choice>
              <mc:Fallback>
                <p:oleObj name="ChemSketch" r:id="rId4" imgW="1036440" imgH="341280" progId="ACD.ChemSketch.20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438400"/>
                        <a:ext cx="2819400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91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67200" y="1524000"/>
            <a:ext cx="3733800" cy="2622550"/>
          </a:xfrm>
          <a:noFill/>
          <a:ln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00200" y="990600"/>
            <a:ext cx="554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 – C bonds are sp</a:t>
            </a:r>
            <a:r>
              <a:rPr lang="en-US" baseline="30000"/>
              <a:t>3</a:t>
            </a:r>
            <a:r>
              <a:rPr lang="en-US"/>
              <a:t> hybridized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971800" y="3657600"/>
            <a:ext cx="2586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Butane, C</a:t>
            </a:r>
            <a:r>
              <a:rPr lang="en-US" baseline="-25000"/>
              <a:t>4</a:t>
            </a:r>
            <a:r>
              <a:rPr lang="en-US"/>
              <a:t>H</a:t>
            </a:r>
            <a:r>
              <a:rPr lang="en-US" baseline="-25000"/>
              <a:t>10</a:t>
            </a:r>
          </a:p>
        </p:txBody>
      </p:sp>
      <p:pic>
        <p:nvPicPr>
          <p:cNvPr id="16400" name="Picture 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200400" y="4191000"/>
            <a:ext cx="2055813" cy="2187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921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Structural Shorthand</a:t>
            </a:r>
          </a:p>
        </p:txBody>
      </p:sp>
      <p:graphicFrame>
        <p:nvGraphicFramePr>
          <p:cNvPr id="25605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5257800" y="2286000"/>
          <a:ext cx="2971800" cy="195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ChemSketch" r:id="rId4" imgW="1164240" imgH="765000" progId="ACD.ChemSketch.20">
                  <p:embed/>
                </p:oleObj>
              </mc:Choice>
              <mc:Fallback>
                <p:oleObj name="ChemSketch" r:id="rId4" imgW="1164240" imgH="765000" progId="ACD.ChemSketch.2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286000"/>
                        <a:ext cx="2971800" cy="195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Explicit hydrogens (those required to complete carbon’s valence) are usually left off of drawings of hydrocarbons</a:t>
            </a:r>
          </a:p>
        </p:txBody>
      </p:sp>
      <p:graphicFrame>
        <p:nvGraphicFramePr>
          <p:cNvPr id="2560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914400" y="2590800"/>
          <a:ext cx="3048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ChemSketch" r:id="rId6" imgW="1036440" imgH="341280" progId="ACD.ChemSketch.20">
                  <p:embed/>
                </p:oleObj>
              </mc:Choice>
              <mc:Fallback>
                <p:oleObj name="ChemSketch" r:id="rId6" imgW="1036440" imgH="341280" progId="ACD.ChemSketch.20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90800"/>
                        <a:ext cx="30480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762000" y="5334000"/>
            <a:ext cx="7464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Line intersections represent carbon atoms</a:t>
            </a:r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4267200" y="3200400"/>
            <a:ext cx="6096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219200" y="45720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1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562600" y="46482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1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905000" y="45720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2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6248400" y="4662488"/>
            <a:ext cx="552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2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2571750" y="45720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3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6934200" y="46482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3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3276600" y="45720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4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7696200" y="4648200"/>
            <a:ext cx="552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4</a:t>
            </a:r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V="1">
            <a:off x="1447800" y="35052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V="1">
            <a:off x="2133600" y="2971800"/>
            <a:ext cx="0" cy="1600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flipH="1" flipV="1">
            <a:off x="2743200" y="3276600"/>
            <a:ext cx="76200" cy="1295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 flipH="1" flipV="1">
            <a:off x="3429000" y="3048000"/>
            <a:ext cx="76200" cy="1524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flipH="1" flipV="1">
            <a:off x="7620000" y="3200400"/>
            <a:ext cx="228600" cy="1524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 flipH="1" flipV="1">
            <a:off x="7086600" y="3429000"/>
            <a:ext cx="1524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V="1">
            <a:off x="6400800" y="3200400"/>
            <a:ext cx="0" cy="1447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V="1">
            <a:off x="5867400" y="35814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9" grpId="0"/>
      <p:bldP spid="25610" grpId="0" animBg="1"/>
      <p:bldP spid="25611" grpId="0"/>
      <p:bldP spid="25612" grpId="0"/>
      <p:bldP spid="25613" grpId="0"/>
      <p:bldP spid="25614" grpId="0"/>
      <p:bldP spid="25615" grpId="0"/>
      <p:bldP spid="25616" grpId="0"/>
      <p:bldP spid="25617" grpId="0"/>
      <p:bldP spid="25618" grpId="0"/>
      <p:bldP spid="25619" grpId="0" animBg="1"/>
      <p:bldP spid="25620" grpId="0" animBg="1"/>
      <p:bldP spid="25621" grpId="0" animBg="1"/>
      <p:bldP spid="25622" grpId="0" animBg="1"/>
      <p:bldP spid="25623" grpId="0" animBg="1"/>
      <p:bldP spid="25624" grpId="0" animBg="1"/>
      <p:bldP spid="25625" grpId="0" animBg="1"/>
      <p:bldP spid="256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648200" cy="7159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Structural Isomers</a:t>
            </a:r>
          </a:p>
        </p:txBody>
      </p:sp>
      <p:graphicFrame>
        <p:nvGraphicFramePr>
          <p:cNvPr id="20488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953000" y="3581400"/>
          <a:ext cx="2514600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0" name="ChemSketch" r:id="rId4" imgW="1033200" imgH="573120" progId="ACD.ChemSketch.20">
                  <p:embed/>
                </p:oleObj>
              </mc:Choice>
              <mc:Fallback>
                <p:oleObj name="ChemSketch" r:id="rId4" imgW="1033200" imgH="57312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581400"/>
                        <a:ext cx="2514600" cy="139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3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105400" y="5105400"/>
          <a:ext cx="182880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ChemSketch" r:id="rId6" imgW="825840" imgH="682920" progId="ACD.ChemSketch.20">
                  <p:embed/>
                </p:oleObj>
              </mc:Choice>
              <mc:Fallback>
                <p:oleObj name="ChemSketch" r:id="rId6" imgW="825840" imgH="682920" progId="ACD.ChemSketch.20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105400"/>
                        <a:ext cx="1828800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1325" y="835025"/>
            <a:ext cx="8474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Isomers are molecules with the </a:t>
            </a:r>
            <a:r>
              <a:rPr lang="en-US">
                <a:solidFill>
                  <a:srgbClr val="FF3300"/>
                </a:solidFill>
              </a:rPr>
              <a:t>same chemical formula</a:t>
            </a:r>
            <a:r>
              <a:rPr lang="en-US"/>
              <a:t>, but </a:t>
            </a:r>
            <a:r>
              <a:rPr lang="en-US">
                <a:solidFill>
                  <a:srgbClr val="FF3300"/>
                </a:solidFill>
              </a:rPr>
              <a:t>different organization of atoms</a:t>
            </a:r>
            <a:r>
              <a:rPr lang="en-US"/>
              <a:t> (different bonding)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295400" y="2438400"/>
            <a:ext cx="3154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n-Pentane, C</a:t>
            </a:r>
            <a:r>
              <a:rPr lang="en-US" baseline="-25000"/>
              <a:t>5</a:t>
            </a:r>
            <a:r>
              <a:rPr lang="en-US"/>
              <a:t>H</a:t>
            </a:r>
            <a:r>
              <a:rPr lang="en-US" baseline="-25000"/>
              <a:t>12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295400" y="3810000"/>
            <a:ext cx="3305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Isopentane, C</a:t>
            </a:r>
            <a:r>
              <a:rPr lang="en-US" baseline="-25000"/>
              <a:t>5</a:t>
            </a:r>
            <a:r>
              <a:rPr lang="en-US"/>
              <a:t>H</a:t>
            </a:r>
            <a:r>
              <a:rPr lang="en-US" baseline="-25000"/>
              <a:t>12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295400" y="5334000"/>
            <a:ext cx="3427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Neopentane, C</a:t>
            </a:r>
            <a:r>
              <a:rPr lang="en-US" baseline="-25000"/>
              <a:t>5</a:t>
            </a:r>
            <a:r>
              <a:rPr lang="en-US"/>
              <a:t>H</a:t>
            </a:r>
            <a:r>
              <a:rPr lang="en-US" baseline="-25000"/>
              <a:t>12</a:t>
            </a:r>
          </a:p>
        </p:txBody>
      </p:sp>
      <p:graphicFrame>
        <p:nvGraphicFramePr>
          <p:cNvPr id="20496" name="Object 16"/>
          <p:cNvGraphicFramePr>
            <a:graphicFrameLocks noGrp="1" noChangeAspect="1"/>
          </p:cNvGraphicFramePr>
          <p:nvPr>
            <p:ph sz="half" idx="1"/>
          </p:nvPr>
        </p:nvGraphicFramePr>
        <p:xfrm>
          <a:off x="4724400" y="2438400"/>
          <a:ext cx="2895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ChemSketch" r:id="rId8" imgW="1261800" imgH="249840" progId="ACD.ChemSketch.20">
                  <p:embed/>
                </p:oleObj>
              </mc:Choice>
              <mc:Fallback>
                <p:oleObj name="ChemSketch" r:id="rId8" imgW="1261800" imgH="249840" progId="ACD.ChemSketch.2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438400"/>
                        <a:ext cx="28956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0"/>
            <a:ext cx="8001000" cy="944563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Newman Projections</a:t>
            </a:r>
          </a:p>
        </p:txBody>
      </p:sp>
      <p:graphicFrame>
        <p:nvGraphicFramePr>
          <p:cNvPr id="7176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7200" y="2971800"/>
          <a:ext cx="12954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ChemSketch" r:id="rId4" imgW="874800" imgH="384120" progId="ACD.ChemSketch.20">
                  <p:embed/>
                </p:oleObj>
              </mc:Choice>
              <mc:Fallback>
                <p:oleObj name="ChemSketch" r:id="rId4" imgW="874800" imgH="38412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971800"/>
                        <a:ext cx="12954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114800" y="3200400"/>
          <a:ext cx="4724400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ChemSketch" r:id="rId6" imgW="3715560" imgH="1895760" progId="ACD.ChemSketch.20">
                  <p:embed/>
                </p:oleObj>
              </mc:Choice>
              <mc:Fallback>
                <p:oleObj name="ChemSketch" r:id="rId6" imgW="3715560" imgH="1895760" progId="ACD.ChemSketch.20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200400"/>
                        <a:ext cx="4724400" cy="240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57200" y="4724400"/>
          <a:ext cx="13716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ChemSketch" r:id="rId8" imgW="999720" imgH="384120" progId="ACD.ChemSketch.20">
                  <p:embed/>
                </p:oleObj>
              </mc:Choice>
              <mc:Fallback>
                <p:oleObj name="ChemSketch" r:id="rId8" imgW="999720" imgH="384120" progId="ACD.ChemSketch.20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24400"/>
                        <a:ext cx="137160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2" name="Object 1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057400" y="2133600"/>
          <a:ext cx="1693863" cy="210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ChemSketch" r:id="rId10" imgW="880920" imgH="1097280" progId="ACD.ChemSketch.20">
                  <p:embed/>
                </p:oleObj>
              </mc:Choice>
              <mc:Fallback>
                <p:oleObj name="ChemSketch" r:id="rId10" imgW="880920" imgH="1097280" progId="ACD.ChemSketch.20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133600"/>
                        <a:ext cx="1693863" cy="210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3" name="Object 15"/>
          <p:cNvGraphicFramePr>
            <a:graphicFrameLocks noChangeAspect="1"/>
          </p:cNvGraphicFramePr>
          <p:nvPr/>
        </p:nvGraphicFramePr>
        <p:xfrm>
          <a:off x="1905000" y="4114800"/>
          <a:ext cx="1770063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ChemSketch" r:id="rId12" imgW="1002960" imgH="1036440" progId="ACD.ChemSketch.20">
                  <p:embed/>
                </p:oleObj>
              </mc:Choice>
              <mc:Fallback>
                <p:oleObj name="ChemSketch" r:id="rId12" imgW="1002960" imgH="1036440" progId="ACD.ChemSketch.20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14800"/>
                        <a:ext cx="1770063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438400" y="1676400"/>
            <a:ext cx="2457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Ethane, 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6</a:t>
            </a:r>
          </a:p>
        </p:txBody>
      </p:sp>
      <p:graphicFrame>
        <p:nvGraphicFramePr>
          <p:cNvPr id="7185" name="Object 17"/>
          <p:cNvGraphicFramePr>
            <a:graphicFrameLocks noChangeAspect="1"/>
          </p:cNvGraphicFramePr>
          <p:nvPr/>
        </p:nvGraphicFramePr>
        <p:xfrm>
          <a:off x="5943600" y="1524000"/>
          <a:ext cx="1030288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ChemSketch" r:id="rId14" imgW="1030320" imgH="1463040" progId="ACD.ChemSketch.20">
                  <p:embed/>
                </p:oleObj>
              </mc:Choice>
              <mc:Fallback>
                <p:oleObj name="ChemSketch" r:id="rId14" imgW="1030320" imgH="1463040" progId="ACD.ChemSketch.2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524000"/>
                        <a:ext cx="1030288" cy="146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3124200" y="3429000"/>
            <a:ext cx="1524000" cy="304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3200400" y="3429000"/>
            <a:ext cx="2590800" cy="228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3124200" y="3429000"/>
            <a:ext cx="4038600" cy="228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3200400" y="4724400"/>
            <a:ext cx="1905000" cy="533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V="1">
            <a:off x="3200400" y="4800600"/>
            <a:ext cx="3276600" cy="457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3200400" y="4724400"/>
            <a:ext cx="4648200" cy="533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746125" y="758825"/>
            <a:ext cx="7953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Rotation can occur around C – C single bonds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00800" cy="868363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Newman Projections</a:t>
            </a:r>
          </a:p>
        </p:txBody>
      </p:sp>
      <p:pic>
        <p:nvPicPr>
          <p:cNvPr id="12293" name="Picture 5" descr="Newman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3400" y="893763"/>
            <a:ext cx="7848600" cy="5964237"/>
          </a:xfrm>
          <a:noFill/>
          <a:ln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886200" y="1371600"/>
            <a:ext cx="2586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Butane, C</a:t>
            </a:r>
            <a:r>
              <a:rPr lang="en-US" baseline="-25000"/>
              <a:t>4</a:t>
            </a:r>
            <a:r>
              <a:rPr lang="en-US"/>
              <a:t>H</a:t>
            </a:r>
            <a:r>
              <a:rPr lang="en-US" baseline="-25000"/>
              <a:t>10</a:t>
            </a:r>
          </a:p>
        </p:txBody>
      </p:sp>
      <p:graphicFrame>
        <p:nvGraphicFramePr>
          <p:cNvPr id="12295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6629400" y="1295400"/>
          <a:ext cx="21336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ChemSketch" r:id="rId5" imgW="1289160" imgH="371880" progId="ACD.ChemSketch.20">
                  <p:embed/>
                </p:oleObj>
              </mc:Choice>
              <mc:Fallback>
                <p:oleObj name="ChemSketch" r:id="rId5" imgW="1289160" imgH="371880" progId="ACD.ChemSketch.20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295400"/>
                        <a:ext cx="213360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286000" y="152400"/>
            <a:ext cx="4724400" cy="762000"/>
          </a:xfrm>
        </p:spPr>
        <p:txBody>
          <a:bodyPr/>
          <a:lstStyle/>
          <a:p>
            <a:r>
              <a:rPr lang="en-US" sz="40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Cyclic Alkanes</a:t>
            </a:r>
          </a:p>
        </p:txBody>
      </p:sp>
      <p:graphicFrame>
        <p:nvGraphicFramePr>
          <p:cNvPr id="24581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562600" y="1066800"/>
          <a:ext cx="685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name="ChemSketch" r:id="rId4" imgW="274320" imgH="240840" progId="ACD.ChemSketch.20">
                  <p:embed/>
                </p:oleObj>
              </mc:Choice>
              <mc:Fallback>
                <p:oleObj name="ChemSketch" r:id="rId4" imgW="274320" imgH="240840" progId="ACD.ChemSketch.2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066800"/>
                        <a:ext cx="6858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8" name="Object 1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38800" y="1905000"/>
          <a:ext cx="609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ChemSketch" r:id="rId6" imgW="274320" imgH="274320" progId="ACD.ChemSketch.20">
                  <p:embed/>
                </p:oleObj>
              </mc:Choice>
              <mc:Fallback>
                <p:oleObj name="ChemSketch" r:id="rId6" imgW="274320" imgH="274320" progId="ACD.ChemSketch.20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905000"/>
                        <a:ext cx="6096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" name="Object 1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562600" y="2743200"/>
          <a:ext cx="7620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ChemSketch" r:id="rId8" imgW="429840" imgH="408600" progId="ACD.ChemSketch.20">
                  <p:embed/>
                </p:oleObj>
              </mc:Choice>
              <mc:Fallback>
                <p:oleObj name="ChemSketch" r:id="rId8" imgW="429840" imgH="408600" progId="ACD.ChemSketch.20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743200"/>
                        <a:ext cx="7620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447800" y="1066800"/>
            <a:ext cx="348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Cyclo</a:t>
            </a:r>
            <a:r>
              <a:rPr lang="en-US">
                <a:solidFill>
                  <a:srgbClr val="FF3300"/>
                </a:solidFill>
              </a:rPr>
              <a:t>propane</a:t>
            </a:r>
            <a:r>
              <a:rPr lang="en-US"/>
              <a:t>, </a:t>
            </a:r>
            <a:r>
              <a:rPr lang="en-US">
                <a:solidFill>
                  <a:srgbClr val="FF3300"/>
                </a:solidFill>
              </a:rPr>
              <a:t>C</a:t>
            </a:r>
            <a:r>
              <a:rPr lang="en-US" baseline="-25000">
                <a:solidFill>
                  <a:srgbClr val="FF3300"/>
                </a:solidFill>
              </a:rPr>
              <a:t>3</a:t>
            </a:r>
            <a:r>
              <a:rPr lang="en-US"/>
              <a:t>H</a:t>
            </a:r>
            <a:r>
              <a:rPr lang="en-US" baseline="-25000"/>
              <a:t>6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38200" y="5791200"/>
            <a:ext cx="7578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Remember, explicit hydrogens are left out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447800" y="1905000"/>
            <a:ext cx="3309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Cyclo</a:t>
            </a:r>
            <a:r>
              <a:rPr lang="en-US">
                <a:solidFill>
                  <a:srgbClr val="FF3300"/>
                </a:solidFill>
              </a:rPr>
              <a:t>butane</a:t>
            </a:r>
            <a:r>
              <a:rPr lang="en-US"/>
              <a:t>, </a:t>
            </a:r>
            <a:r>
              <a:rPr lang="en-US">
                <a:solidFill>
                  <a:srgbClr val="FF3300"/>
                </a:solidFill>
              </a:rPr>
              <a:t>C</a:t>
            </a:r>
            <a:r>
              <a:rPr lang="en-US" baseline="-25000">
                <a:solidFill>
                  <a:srgbClr val="FF3300"/>
                </a:solidFill>
              </a:rPr>
              <a:t>4</a:t>
            </a:r>
            <a:r>
              <a:rPr lang="en-US"/>
              <a:t>H</a:t>
            </a:r>
            <a:r>
              <a:rPr lang="en-US" baseline="-25000"/>
              <a:t>8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447800" y="2833688"/>
            <a:ext cx="3636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Cyclo</a:t>
            </a:r>
            <a:r>
              <a:rPr lang="en-US">
                <a:solidFill>
                  <a:srgbClr val="FF3300"/>
                </a:solidFill>
              </a:rPr>
              <a:t>pentane</a:t>
            </a:r>
            <a:r>
              <a:rPr lang="en-US"/>
              <a:t>, </a:t>
            </a:r>
            <a:r>
              <a:rPr lang="en-US">
                <a:solidFill>
                  <a:srgbClr val="FF3300"/>
                </a:solidFill>
              </a:rPr>
              <a:t>C</a:t>
            </a:r>
            <a:r>
              <a:rPr lang="en-US" baseline="-25000">
                <a:solidFill>
                  <a:srgbClr val="FF3300"/>
                </a:solidFill>
              </a:rPr>
              <a:t>5</a:t>
            </a:r>
            <a:r>
              <a:rPr lang="en-US"/>
              <a:t>H</a:t>
            </a:r>
            <a:r>
              <a:rPr lang="en-US" baseline="-25000"/>
              <a:t>10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1447800" y="3810000"/>
            <a:ext cx="3506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Cyclo</a:t>
            </a:r>
            <a:r>
              <a:rPr lang="en-US">
                <a:solidFill>
                  <a:srgbClr val="FF3300"/>
                </a:solidFill>
              </a:rPr>
              <a:t>hexane</a:t>
            </a:r>
            <a:r>
              <a:rPr lang="en-US"/>
              <a:t>, </a:t>
            </a:r>
            <a:r>
              <a:rPr lang="en-US">
                <a:solidFill>
                  <a:srgbClr val="FF3300"/>
                </a:solidFill>
              </a:rPr>
              <a:t>C</a:t>
            </a:r>
            <a:r>
              <a:rPr lang="en-US" baseline="-25000">
                <a:solidFill>
                  <a:srgbClr val="FF3300"/>
                </a:solidFill>
              </a:rPr>
              <a:t>6</a:t>
            </a:r>
            <a:r>
              <a:rPr lang="en-US"/>
              <a:t>H</a:t>
            </a:r>
            <a:r>
              <a:rPr lang="en-US" baseline="-25000"/>
              <a:t>12</a:t>
            </a:r>
          </a:p>
        </p:txBody>
      </p:sp>
      <p:graphicFrame>
        <p:nvGraphicFramePr>
          <p:cNvPr id="24592" name="Object 16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592763" y="3657600"/>
          <a:ext cx="73183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4" name="ChemSketch" r:id="rId10" imgW="460080" imgH="527400" progId="ACD.ChemSketch.20">
                  <p:embed/>
                </p:oleObj>
              </mc:Choice>
              <mc:Fallback>
                <p:oleObj name="ChemSketch" r:id="rId10" imgW="460080" imgH="527400" progId="ACD.ChemSketch.2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2763" y="3657600"/>
                        <a:ext cx="73183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1447800" y="4876800"/>
            <a:ext cx="373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Cyclo</a:t>
            </a:r>
            <a:r>
              <a:rPr lang="en-US">
                <a:solidFill>
                  <a:srgbClr val="FF3300"/>
                </a:solidFill>
              </a:rPr>
              <a:t>heptane</a:t>
            </a:r>
            <a:r>
              <a:rPr lang="en-US"/>
              <a:t>, </a:t>
            </a:r>
            <a:r>
              <a:rPr lang="en-US">
                <a:solidFill>
                  <a:srgbClr val="FF3300"/>
                </a:solidFill>
              </a:rPr>
              <a:t>C</a:t>
            </a:r>
            <a:r>
              <a:rPr lang="en-US" baseline="-25000">
                <a:solidFill>
                  <a:srgbClr val="FF3300"/>
                </a:solidFill>
              </a:rPr>
              <a:t>7</a:t>
            </a:r>
            <a:r>
              <a:rPr lang="en-US"/>
              <a:t>H</a:t>
            </a:r>
            <a:r>
              <a:rPr lang="en-US" baseline="-25000"/>
              <a:t>14</a:t>
            </a:r>
          </a:p>
        </p:txBody>
      </p:sp>
      <p:graphicFrame>
        <p:nvGraphicFramePr>
          <p:cNvPr id="24595" name="Object 19"/>
          <p:cNvGraphicFramePr>
            <a:graphicFrameLocks noChangeAspect="1"/>
          </p:cNvGraphicFramePr>
          <p:nvPr/>
        </p:nvGraphicFramePr>
        <p:xfrm>
          <a:off x="5562600" y="4724400"/>
          <a:ext cx="9144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" name="ChemSketch" r:id="rId12" imgW="588240" imgH="576000" progId="ACD.ChemSketch.20">
                  <p:embed/>
                </p:oleObj>
              </mc:Choice>
              <mc:Fallback>
                <p:oleObj name="ChemSketch" r:id="rId12" imgW="588240" imgH="576000" progId="ACD.ChemSketch.20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724400"/>
                        <a:ext cx="9144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Rules for Naming Alkanes (Nomenclature)</a:t>
            </a:r>
            <a:r>
              <a:rPr lang="en-US" sz="400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914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sz="2400">
                <a:latin typeface="Comic Sans MS" pitchFamily="66" charset="0"/>
              </a:rPr>
              <a:t>For a branched hydrocarbon, the longest continuous chain </a:t>
            </a:r>
          </a:p>
          <a:p>
            <a:pPr marL="609600" indent="-609600">
              <a:buFontTx/>
              <a:buNone/>
            </a:pPr>
            <a:r>
              <a:rPr lang="en-US" sz="2400">
                <a:latin typeface="Comic Sans MS" pitchFamily="66" charset="0"/>
              </a:rPr>
              <a:t>of carbon atoms gives the root name for the hydrocarbon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3276600" y="3124200"/>
          <a:ext cx="2122488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8" name="ChemSketch" r:id="rId4" imgW="893160" imgH="615600" progId="ACD.ChemSketch.20">
                  <p:embed/>
                </p:oleObj>
              </mc:Choice>
              <mc:Fallback>
                <p:oleObj name="ChemSketch" r:id="rId4" imgW="893160" imgH="61560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124200"/>
                        <a:ext cx="2122488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1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3886200" y="34290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2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4495800" y="35052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3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4800600" y="38862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4</a:t>
            </a:r>
            <a:endParaRPr lang="en-US" sz="2400" baseline="-25000">
              <a:solidFill>
                <a:srgbClr val="FF3300"/>
              </a:solidFill>
            </a:endParaRP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2209800" y="4953000"/>
            <a:ext cx="4384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carbon chain = butane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  <p:bldP spid="54279" grpId="0"/>
      <p:bldP spid="5428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2086</Words>
  <Application>Microsoft Office PowerPoint</Application>
  <PresentationFormat>Екран (4:3)</PresentationFormat>
  <Paragraphs>642</Paragraphs>
  <Slides>22</Slides>
  <Notes>22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22</vt:i4>
      </vt:variant>
    </vt:vector>
  </HeadingPairs>
  <TitlesOfParts>
    <vt:vector size="27" baseType="lpstr">
      <vt:lpstr>Default Design</vt:lpstr>
      <vt:lpstr>Chemistry Format</vt:lpstr>
      <vt:lpstr>1_Default Design</vt:lpstr>
      <vt:lpstr>ChemSketch</vt:lpstr>
      <vt:lpstr>Equation</vt:lpstr>
      <vt:lpstr>Simple Organic Chemistry</vt:lpstr>
      <vt:lpstr>First Ten Alkanes</vt:lpstr>
      <vt:lpstr>Straight Chain Alkanes aren’t “Straight”</vt:lpstr>
      <vt:lpstr>Structural Shorthand</vt:lpstr>
      <vt:lpstr>Structural Isomers</vt:lpstr>
      <vt:lpstr>Newman Projections</vt:lpstr>
      <vt:lpstr>Newman Projections</vt:lpstr>
      <vt:lpstr>Cyclic Alkanes</vt:lpstr>
      <vt:lpstr>Rules for Naming Alkanes (Nomenclature) </vt:lpstr>
      <vt:lpstr>Rules for Naming Alkanes (Nomenclature) </vt:lpstr>
      <vt:lpstr>Rules for Naming Alkanes (Nomenclature) </vt:lpstr>
      <vt:lpstr>Rules for Naming Alkanes (Nomenclature) </vt:lpstr>
      <vt:lpstr>Nomenclature Practice</vt:lpstr>
      <vt:lpstr>Nomenclature Practice</vt:lpstr>
      <vt:lpstr>Nomenclature Practice</vt:lpstr>
      <vt:lpstr>Nomenclature Practice</vt:lpstr>
      <vt:lpstr>Alkenes Contain Carbon-Carbon Double bonds</vt:lpstr>
      <vt:lpstr>Alkynes Contain Carbon-Carbon Triple Bonds</vt:lpstr>
      <vt:lpstr>Reactions of Alkenes and Alkynes</vt:lpstr>
      <vt:lpstr>Aromatic Hydrocarbons</vt:lpstr>
      <vt:lpstr>Geometric Isomerism in Aromatics</vt:lpstr>
      <vt:lpstr>Презентація PowerPoint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Alkanes, Alkenes, Alkynes</dc:title>
  <dc:creator>Andrew Allan</dc:creator>
  <cp:lastModifiedBy>RomaK</cp:lastModifiedBy>
  <cp:revision>110</cp:revision>
  <dcterms:created xsi:type="dcterms:W3CDTF">2006-06-09T15:06:37Z</dcterms:created>
  <dcterms:modified xsi:type="dcterms:W3CDTF">2015-09-02T10:04:02Z</dcterms:modified>
</cp:coreProperties>
</file>